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Merriweather"/>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Merriweather-bold.fntdata"/><Relationship Id="rId21" Type="http://schemas.openxmlformats.org/officeDocument/2006/relationships/slide" Target="slides/slide15.xml"/><Relationship Id="rId43" Type="http://schemas.openxmlformats.org/officeDocument/2006/relationships/font" Target="fonts/Merriweather-regular.fntdata"/><Relationship Id="rId24" Type="http://schemas.openxmlformats.org/officeDocument/2006/relationships/slide" Target="slides/slide18.xml"/><Relationship Id="rId46" Type="http://schemas.openxmlformats.org/officeDocument/2006/relationships/font" Target="fonts/Merriweather-boldItalic.fntdata"/><Relationship Id="rId23" Type="http://schemas.openxmlformats.org/officeDocument/2006/relationships/slide" Target="slides/slide17.xml"/><Relationship Id="rId45" Type="http://schemas.openxmlformats.org/officeDocument/2006/relationships/font" Target="fonts/Merriweath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Shape 55"/>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Shape 56"/>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 name="Shape 57"/>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Shape 60"/>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Shape 61"/>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Shape 62"/>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sp>
        <p:nvSpPr>
          <p:cNvPr id="65" name="Shape 65"/>
          <p:cNvSpPr/>
          <p:nvPr/>
        </p:nvSpPr>
        <p:spPr>
          <a:xfrm>
            <a:off x="0" y="0"/>
            <a:ext cx="3763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0" y="44125"/>
            <a:ext cx="3863283"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Shape 67"/>
          <p:cNvSpPr/>
          <p:nvPr/>
        </p:nvSpPr>
        <p:spPr>
          <a:xfrm>
            <a:off x="-125" y="0"/>
            <a:ext cx="3929674"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Shape 68"/>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9" name="Shape 69"/>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0" name="Shape 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1" name="Shape 71"/>
        <p:cNvGrpSpPr/>
        <p:nvPr/>
      </p:nvGrpSpPr>
      <p:grpSpPr>
        <a:xfrm>
          <a:off x="0" y="0"/>
          <a:ext cx="0" cy="0"/>
          <a:chOff x="0" y="0"/>
          <a:chExt cx="0" cy="0"/>
        </a:xfrm>
      </p:grpSpPr>
      <p:sp>
        <p:nvSpPr>
          <p:cNvPr id="72" name="Shape 72"/>
          <p:cNvSpPr/>
          <p:nvPr/>
        </p:nvSpPr>
        <p:spPr>
          <a:xfrm>
            <a:off x="0" y="0"/>
            <a:ext cx="9144000" cy="831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txBox="1"/>
          <p:nvPr>
            <p:ph type="title"/>
          </p:nvPr>
        </p:nvSpPr>
        <p:spPr>
          <a:xfrm>
            <a:off x="311700" y="140550"/>
            <a:ext cx="8520600" cy="623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 name="Shape 74"/>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Shape 7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7" name="Shape 77"/>
        <p:cNvGrpSpPr/>
        <p:nvPr/>
      </p:nvGrpSpPr>
      <p:grpSpPr>
        <a:xfrm>
          <a:off x="0" y="0"/>
          <a:ext cx="0" cy="0"/>
          <a:chOff x="0" y="0"/>
          <a:chExt cx="0" cy="0"/>
        </a:xfrm>
      </p:grpSpPr>
      <p:sp>
        <p:nvSpPr>
          <p:cNvPr id="78" name="Shape 78"/>
          <p:cNvSpPr/>
          <p:nvPr/>
        </p:nvSpPr>
        <p:spPr>
          <a:xfrm>
            <a:off x="0" y="0"/>
            <a:ext cx="9144000" cy="85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ph type="title"/>
          </p:nvPr>
        </p:nvSpPr>
        <p:spPr>
          <a:xfrm>
            <a:off x="256275" y="164850"/>
            <a:ext cx="8520600" cy="623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0" name="Shape 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1" name="Shape 81"/>
        <p:cNvGrpSpPr/>
        <p:nvPr/>
      </p:nvGrpSpPr>
      <p:grpSpPr>
        <a:xfrm>
          <a:off x="0" y="0"/>
          <a:ext cx="0" cy="0"/>
          <a:chOff x="0" y="0"/>
          <a:chExt cx="0" cy="0"/>
        </a:xfrm>
      </p:grpSpPr>
      <p:sp>
        <p:nvSpPr>
          <p:cNvPr id="82" name="Shape 82"/>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Shape 84"/>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Shape 87"/>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9" name="Shape 89"/>
        <p:cNvGrpSpPr/>
        <p:nvPr/>
      </p:nvGrpSpPr>
      <p:grpSpPr>
        <a:xfrm>
          <a:off x="0" y="0"/>
          <a:ext cx="0" cy="0"/>
          <a:chOff x="0" y="0"/>
          <a:chExt cx="0" cy="0"/>
        </a:xfrm>
      </p:grpSpPr>
      <p:sp>
        <p:nvSpPr>
          <p:cNvPr id="90" name="Shape 90"/>
          <p:cNvSpPr/>
          <p:nvPr/>
        </p:nvSpPr>
        <p:spPr>
          <a:xfrm>
            <a:off x="0" y="0"/>
            <a:ext cx="395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Shape 92"/>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Shape 93"/>
          <p:cNvSpPr txBox="1"/>
          <p:nvPr>
            <p:ph idx="2" type="body"/>
          </p:nvPr>
        </p:nvSpPr>
        <p:spPr>
          <a:xfrm>
            <a:off x="4015700" y="264900"/>
            <a:ext cx="4946700" cy="4613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5" name="Shape 95"/>
        <p:cNvGrpSpPr/>
        <p:nvPr/>
      </p:nvGrpSpPr>
      <p:grpSpPr>
        <a:xfrm>
          <a:off x="0" y="0"/>
          <a:ext cx="0" cy="0"/>
          <a:chOff x="0" y="0"/>
          <a:chExt cx="0" cy="0"/>
        </a:xfrm>
      </p:grpSpPr>
      <p:sp>
        <p:nvSpPr>
          <p:cNvPr id="96" name="Shape 96"/>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Shape 100"/>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01" name="Shape 10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102" name="Shape 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 name="Shape 103"/>
        <p:cNvGrpSpPr/>
        <p:nvPr/>
      </p:nvGrpSpPr>
      <p:grpSpPr>
        <a:xfrm>
          <a:off x="0" y="0"/>
          <a:ext cx="0" cy="0"/>
          <a:chOff x="0" y="0"/>
          <a:chExt cx="0" cy="0"/>
        </a:xfrm>
      </p:grpSpPr>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hyperlink" Target="http://drive.google.com/file/d/1nalAMy1GYa5xcfA9fiAVGLOJbb3ISvFO/view" TargetMode="Externa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28.pn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ctrTitle"/>
          </p:nvPr>
        </p:nvSpPr>
        <p:spPr>
          <a:xfrm>
            <a:off x="212775" y="1220250"/>
            <a:ext cx="8520600" cy="1132800"/>
          </a:xfrm>
          <a:prstGeom prst="rect">
            <a:avLst/>
          </a:prstGeom>
        </p:spPr>
        <p:txBody>
          <a:bodyPr anchorCtr="0" anchor="t" bIns="91425" lIns="91425" spcFirstLastPara="1" rIns="91425" wrap="square" tIns="91425">
            <a:noAutofit/>
          </a:bodyPr>
          <a:lstStyle/>
          <a:p>
            <a:pPr indent="0" lvl="0" marL="0" rtl="0" algn="ctr">
              <a:spcBef>
                <a:spcPts val="500"/>
              </a:spcBef>
              <a:spcAft>
                <a:spcPts val="0"/>
              </a:spcAft>
              <a:buNone/>
            </a:pPr>
            <a:r>
              <a:rPr b="1" i="1" lang="en" sz="3000">
                <a:solidFill>
                  <a:srgbClr val="000000"/>
                </a:solidFill>
              </a:rPr>
              <a:t>Unsupervised Correction of Training Labels</a:t>
            </a:r>
            <a:endParaRPr b="1" i="1" sz="1400">
              <a:solidFill>
                <a:schemeClr val="dk2"/>
              </a:solidFill>
            </a:endParaRPr>
          </a:p>
          <a:p>
            <a:pPr indent="0" lvl="0" marL="0" rtl="0" algn="l">
              <a:spcBef>
                <a:spcPts val="1500"/>
              </a:spcBef>
              <a:spcAft>
                <a:spcPts val="1400"/>
              </a:spcAft>
              <a:buNone/>
            </a:pPr>
            <a:r>
              <a:rPr b="1" i="1" lang="en" sz="1200">
                <a:solidFill>
                  <a:schemeClr val="dk2"/>
                </a:solidFill>
              </a:rPr>
              <a:t>                                                                              project taken under                  program</a:t>
            </a:r>
            <a:endParaRPr b="1" i="1" sz="1200">
              <a:solidFill>
                <a:schemeClr val="dk2"/>
              </a:solidFill>
            </a:endParaRPr>
          </a:p>
        </p:txBody>
      </p:sp>
      <p:sp>
        <p:nvSpPr>
          <p:cNvPr id="110" name="Shape 110"/>
          <p:cNvSpPr txBox="1"/>
          <p:nvPr>
            <p:ph idx="1" type="subTitle"/>
          </p:nvPr>
        </p:nvSpPr>
        <p:spPr>
          <a:xfrm>
            <a:off x="5097725" y="3078425"/>
            <a:ext cx="4071000" cy="17694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i="1" lang="en" sz="1400">
                <a:solidFill>
                  <a:srgbClr val="FFFFFF"/>
                </a:solidFill>
              </a:rPr>
              <a:t>Presented by:</a:t>
            </a:r>
            <a:endParaRPr b="1" i="1" sz="1400">
              <a:solidFill>
                <a:srgbClr val="FFFFFF"/>
              </a:solidFill>
            </a:endParaRPr>
          </a:p>
          <a:p>
            <a:pPr indent="0" lvl="0" marL="0" rtl="0" algn="ctr">
              <a:lnSpc>
                <a:spcPct val="100000"/>
              </a:lnSpc>
              <a:spcBef>
                <a:spcPts val="1000"/>
              </a:spcBef>
              <a:spcAft>
                <a:spcPts val="0"/>
              </a:spcAft>
              <a:buNone/>
            </a:pPr>
            <a:r>
              <a:rPr b="1" lang="en" sz="1400">
                <a:solidFill>
                  <a:srgbClr val="FFFFFF"/>
                </a:solidFill>
              </a:rPr>
              <a:t>Charmi Chokshi</a:t>
            </a:r>
            <a:endParaRPr b="1" sz="1400">
              <a:solidFill>
                <a:srgbClr val="FFFFFF"/>
              </a:solidFill>
            </a:endParaRPr>
          </a:p>
          <a:p>
            <a:pPr indent="0" lvl="0" marL="0" rtl="0" algn="ctr">
              <a:lnSpc>
                <a:spcPct val="100000"/>
              </a:lnSpc>
              <a:spcBef>
                <a:spcPts val="1000"/>
              </a:spcBef>
              <a:spcAft>
                <a:spcPts val="0"/>
              </a:spcAft>
              <a:buNone/>
            </a:pPr>
            <a:r>
              <a:rPr i="1" lang="en" sz="1400">
                <a:solidFill>
                  <a:srgbClr val="FFFFFF"/>
                </a:solidFill>
              </a:rPr>
              <a:t>Final year BTech student of </a:t>
            </a:r>
            <a:endParaRPr i="1" sz="1400">
              <a:solidFill>
                <a:srgbClr val="FFFFFF"/>
              </a:solidFill>
            </a:endParaRPr>
          </a:p>
          <a:p>
            <a:pPr indent="0" lvl="0" marL="0" rtl="0" algn="ctr">
              <a:lnSpc>
                <a:spcPct val="100000"/>
              </a:lnSpc>
              <a:spcBef>
                <a:spcPts val="0"/>
              </a:spcBef>
              <a:spcAft>
                <a:spcPts val="0"/>
              </a:spcAft>
              <a:buNone/>
            </a:pPr>
            <a:r>
              <a:rPr i="1" lang="en" sz="1400">
                <a:solidFill>
                  <a:srgbClr val="FFFFFF"/>
                </a:solidFill>
              </a:rPr>
              <a:t>Information and Communication Technology</a:t>
            </a:r>
            <a:endParaRPr i="1" sz="1400">
              <a:solidFill>
                <a:srgbClr val="FFFFFF"/>
              </a:solidFill>
            </a:endParaRPr>
          </a:p>
          <a:p>
            <a:pPr indent="0" lvl="0" marL="0" rtl="0" algn="ctr">
              <a:lnSpc>
                <a:spcPct val="100000"/>
              </a:lnSpc>
              <a:spcBef>
                <a:spcPts val="0"/>
              </a:spcBef>
              <a:spcAft>
                <a:spcPts val="0"/>
              </a:spcAft>
              <a:buNone/>
            </a:pPr>
            <a:r>
              <a:rPr lang="en" sz="1400">
                <a:solidFill>
                  <a:srgbClr val="FFFFFF"/>
                </a:solidFill>
              </a:rPr>
              <a:t>Ahmedabad University</a:t>
            </a:r>
            <a:endParaRPr sz="1400">
              <a:solidFill>
                <a:srgbClr val="FFFFFF"/>
              </a:solidFill>
            </a:endParaRPr>
          </a:p>
          <a:p>
            <a:pPr indent="0" lvl="0" marL="0" rtl="0" algn="ctr">
              <a:lnSpc>
                <a:spcPct val="100000"/>
              </a:lnSpc>
              <a:spcBef>
                <a:spcPts val="0"/>
              </a:spcBef>
              <a:spcAft>
                <a:spcPts val="0"/>
              </a:spcAft>
              <a:buNone/>
            </a:pPr>
            <a:r>
              <a:t/>
            </a:r>
            <a:endParaRPr b="1" sz="1400">
              <a:solidFill>
                <a:srgbClr val="FFFFFF"/>
              </a:solidFill>
            </a:endParaRPr>
          </a:p>
          <a:p>
            <a:pPr indent="0" lvl="0" marL="0" rtl="0" algn="ctr">
              <a:lnSpc>
                <a:spcPct val="100000"/>
              </a:lnSpc>
              <a:spcBef>
                <a:spcPts val="0"/>
              </a:spcBef>
              <a:spcAft>
                <a:spcPts val="0"/>
              </a:spcAft>
              <a:buNone/>
            </a:pPr>
            <a:r>
              <a:rPr b="1" lang="en" sz="1400">
                <a:solidFill>
                  <a:srgbClr val="FFFFFF"/>
                </a:solidFill>
              </a:rPr>
              <a:t>Duration: May 31, 2018 to July 23, 2018</a:t>
            </a:r>
            <a:endParaRPr b="1" sz="1400">
              <a:solidFill>
                <a:srgbClr val="FFFFFF"/>
              </a:solidFill>
            </a:endParaRPr>
          </a:p>
          <a:p>
            <a:pPr indent="0" lvl="0" marL="0" rtl="0" algn="ctr">
              <a:spcBef>
                <a:spcPts val="0"/>
              </a:spcBef>
              <a:spcAft>
                <a:spcPts val="0"/>
              </a:spcAft>
              <a:buNone/>
            </a:pPr>
            <a:r>
              <a:t/>
            </a:r>
            <a:endParaRPr b="1" sz="1400">
              <a:solidFill>
                <a:srgbClr val="FFFFFF"/>
              </a:solidFill>
            </a:endParaRPr>
          </a:p>
          <a:p>
            <a:pPr indent="0" lvl="0" marL="0" rtl="0" algn="ctr">
              <a:spcBef>
                <a:spcPts val="0"/>
              </a:spcBef>
              <a:spcAft>
                <a:spcPts val="0"/>
              </a:spcAft>
              <a:buNone/>
            </a:pPr>
            <a:r>
              <a:t/>
            </a:r>
            <a:endParaRPr b="1" sz="1400">
              <a:solidFill>
                <a:srgbClr val="FFFFFF"/>
              </a:solidFill>
            </a:endParaRPr>
          </a:p>
          <a:p>
            <a:pPr indent="0" lvl="0" marL="0" rtl="0" algn="ctr">
              <a:spcBef>
                <a:spcPts val="0"/>
              </a:spcBef>
              <a:spcAft>
                <a:spcPts val="0"/>
              </a:spcAft>
              <a:buNone/>
            </a:pPr>
            <a:r>
              <a:t/>
            </a:r>
            <a:endParaRPr b="1" sz="1400">
              <a:solidFill>
                <a:srgbClr val="FFFFFF"/>
              </a:solidFill>
            </a:endParaRPr>
          </a:p>
        </p:txBody>
      </p:sp>
      <p:sp>
        <p:nvSpPr>
          <p:cNvPr id="111" name="Shape 111"/>
          <p:cNvSpPr txBox="1"/>
          <p:nvPr/>
        </p:nvSpPr>
        <p:spPr>
          <a:xfrm>
            <a:off x="567475" y="4074300"/>
            <a:ext cx="3931800" cy="106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i="1" lang="en">
                <a:solidFill>
                  <a:srgbClr val="FFFFFF"/>
                </a:solidFill>
                <a:latin typeface="Roboto"/>
                <a:ea typeface="Roboto"/>
                <a:cs typeface="Roboto"/>
                <a:sym typeface="Roboto"/>
              </a:rPr>
              <a:t>Guided by:</a:t>
            </a:r>
            <a:endParaRPr b="1" i="1">
              <a:solidFill>
                <a:srgbClr val="FFFFFF"/>
              </a:solidFill>
              <a:latin typeface="Roboto"/>
              <a:ea typeface="Roboto"/>
              <a:cs typeface="Roboto"/>
              <a:sym typeface="Roboto"/>
            </a:endParaRPr>
          </a:p>
          <a:p>
            <a:pPr indent="0" lvl="0" marL="0" rtl="0" algn="ctr">
              <a:lnSpc>
                <a:spcPct val="100000"/>
              </a:lnSpc>
              <a:spcBef>
                <a:spcPts val="1000"/>
              </a:spcBef>
              <a:spcAft>
                <a:spcPts val="0"/>
              </a:spcAft>
              <a:buNone/>
            </a:pPr>
            <a:r>
              <a:rPr b="1" lang="en">
                <a:solidFill>
                  <a:srgbClr val="FFFFFF"/>
                </a:solidFill>
                <a:latin typeface="Roboto"/>
                <a:ea typeface="Roboto"/>
                <a:cs typeface="Roboto"/>
                <a:sym typeface="Roboto"/>
              </a:rPr>
              <a:t>Mr. Pankaj Bodani </a:t>
            </a:r>
            <a:r>
              <a:rPr lang="en">
                <a:solidFill>
                  <a:srgbClr val="FFFFFF"/>
                </a:solidFill>
                <a:latin typeface="Roboto"/>
                <a:ea typeface="Roboto"/>
                <a:cs typeface="Roboto"/>
                <a:sym typeface="Roboto"/>
              </a:rPr>
              <a:t>(Scientist-SE)</a:t>
            </a:r>
            <a:endParaRPr>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rPr lang="en">
                <a:solidFill>
                  <a:srgbClr val="FFFFFF"/>
                </a:solidFill>
                <a:latin typeface="Roboto"/>
                <a:ea typeface="Roboto"/>
                <a:cs typeface="Roboto"/>
                <a:sym typeface="Roboto"/>
              </a:rPr>
              <a:t> Space Application Centre-ISRO</a:t>
            </a:r>
            <a:endParaRPr>
              <a:solidFill>
                <a:srgbClr val="FFFFFF"/>
              </a:solidFill>
              <a:latin typeface="Roboto"/>
              <a:ea typeface="Roboto"/>
              <a:cs typeface="Roboto"/>
              <a:sym typeface="Roboto"/>
            </a:endParaRPr>
          </a:p>
          <a:p>
            <a:pPr indent="0" lvl="0" marL="0" rtl="0" algn="ctr">
              <a:lnSpc>
                <a:spcPct val="100000"/>
              </a:lnSpc>
              <a:spcBef>
                <a:spcPts val="0"/>
              </a:spcBef>
              <a:spcAft>
                <a:spcPts val="0"/>
              </a:spcAft>
              <a:buNone/>
            </a:pPr>
            <a:r>
              <a:t/>
            </a:r>
            <a:endParaRPr b="1">
              <a:solidFill>
                <a:srgbClr val="FFFFFF"/>
              </a:solidFill>
              <a:latin typeface="Roboto"/>
              <a:ea typeface="Roboto"/>
              <a:cs typeface="Roboto"/>
              <a:sym typeface="Roboto"/>
            </a:endParaRPr>
          </a:p>
        </p:txBody>
      </p:sp>
      <p:pic>
        <p:nvPicPr>
          <p:cNvPr id="112" name="Shape 112"/>
          <p:cNvPicPr preferRelativeResize="0"/>
          <p:nvPr/>
        </p:nvPicPr>
        <p:blipFill>
          <a:blip r:embed="rId3">
            <a:alphaModFix/>
          </a:blip>
          <a:stretch>
            <a:fillRect/>
          </a:stretch>
        </p:blipFill>
        <p:spPr>
          <a:xfrm>
            <a:off x="8008675" y="0"/>
            <a:ext cx="1124700" cy="1132800"/>
          </a:xfrm>
          <a:prstGeom prst="rect">
            <a:avLst/>
          </a:prstGeom>
          <a:noFill/>
          <a:ln>
            <a:noFill/>
          </a:ln>
        </p:spPr>
      </p:pic>
      <p:pic>
        <p:nvPicPr>
          <p:cNvPr id="113" name="Shape 113"/>
          <p:cNvPicPr preferRelativeResize="0"/>
          <p:nvPr/>
        </p:nvPicPr>
        <p:blipFill>
          <a:blip r:embed="rId4">
            <a:alphaModFix/>
          </a:blip>
          <a:stretch>
            <a:fillRect/>
          </a:stretch>
        </p:blipFill>
        <p:spPr>
          <a:xfrm>
            <a:off x="77075" y="123724"/>
            <a:ext cx="1211525" cy="697275"/>
          </a:xfrm>
          <a:prstGeom prst="rect">
            <a:avLst/>
          </a:prstGeom>
          <a:noFill/>
          <a:ln>
            <a:noFill/>
          </a:ln>
        </p:spPr>
      </p:pic>
      <p:pic>
        <p:nvPicPr>
          <p:cNvPr id="114" name="Shape 114"/>
          <p:cNvPicPr preferRelativeResize="0"/>
          <p:nvPr/>
        </p:nvPicPr>
        <p:blipFill>
          <a:blip r:embed="rId5">
            <a:alphaModFix/>
          </a:blip>
          <a:stretch>
            <a:fillRect/>
          </a:stretch>
        </p:blipFill>
        <p:spPr>
          <a:xfrm>
            <a:off x="4571999" y="1955224"/>
            <a:ext cx="525725" cy="300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Raw and Ground Truth Images</a:t>
            </a:r>
            <a:endParaRPr/>
          </a:p>
        </p:txBody>
      </p:sp>
      <p:pic>
        <p:nvPicPr>
          <p:cNvPr id="177" name="Shape 177"/>
          <p:cNvPicPr preferRelativeResize="0"/>
          <p:nvPr/>
        </p:nvPicPr>
        <p:blipFill>
          <a:blip r:embed="rId3">
            <a:alphaModFix/>
          </a:blip>
          <a:stretch>
            <a:fillRect/>
          </a:stretch>
        </p:blipFill>
        <p:spPr>
          <a:xfrm>
            <a:off x="616500" y="905427"/>
            <a:ext cx="3106725" cy="4138675"/>
          </a:xfrm>
          <a:prstGeom prst="rect">
            <a:avLst/>
          </a:prstGeom>
          <a:noFill/>
          <a:ln>
            <a:noFill/>
          </a:ln>
        </p:spPr>
      </p:pic>
      <p:pic>
        <p:nvPicPr>
          <p:cNvPr id="178" name="Shape 178"/>
          <p:cNvPicPr preferRelativeResize="0"/>
          <p:nvPr/>
        </p:nvPicPr>
        <p:blipFill>
          <a:blip r:embed="rId4">
            <a:alphaModFix/>
          </a:blip>
          <a:stretch>
            <a:fillRect/>
          </a:stretch>
        </p:blipFill>
        <p:spPr>
          <a:xfrm>
            <a:off x="5278987" y="899063"/>
            <a:ext cx="3106725" cy="41513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Raw and </a:t>
            </a:r>
            <a:r>
              <a:rPr lang="en"/>
              <a:t>Ground Truth Images</a:t>
            </a:r>
            <a:endParaRPr/>
          </a:p>
          <a:p>
            <a:pPr indent="0" lvl="0" marL="0">
              <a:spcBef>
                <a:spcPts val="0"/>
              </a:spcBef>
              <a:spcAft>
                <a:spcPts val="0"/>
              </a:spcAft>
              <a:buNone/>
            </a:pPr>
            <a:r>
              <a:t/>
            </a:r>
            <a:endParaRPr/>
          </a:p>
        </p:txBody>
      </p:sp>
      <p:pic>
        <p:nvPicPr>
          <p:cNvPr id="184" name="Shape 184"/>
          <p:cNvPicPr preferRelativeResize="0"/>
          <p:nvPr/>
        </p:nvPicPr>
        <p:blipFill>
          <a:blip r:embed="rId3">
            <a:alphaModFix/>
          </a:blip>
          <a:stretch>
            <a:fillRect/>
          </a:stretch>
        </p:blipFill>
        <p:spPr>
          <a:xfrm>
            <a:off x="311700" y="1084875"/>
            <a:ext cx="4722275" cy="2316600"/>
          </a:xfrm>
          <a:prstGeom prst="rect">
            <a:avLst/>
          </a:prstGeom>
          <a:noFill/>
          <a:ln>
            <a:noFill/>
          </a:ln>
        </p:spPr>
      </p:pic>
      <p:pic>
        <p:nvPicPr>
          <p:cNvPr id="185" name="Shape 185"/>
          <p:cNvPicPr preferRelativeResize="0"/>
          <p:nvPr/>
        </p:nvPicPr>
        <p:blipFill>
          <a:blip r:embed="rId4">
            <a:alphaModFix/>
          </a:blip>
          <a:stretch>
            <a:fillRect/>
          </a:stretch>
        </p:blipFill>
        <p:spPr>
          <a:xfrm>
            <a:off x="4201575" y="2638625"/>
            <a:ext cx="4630725" cy="227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Methodology</a:t>
            </a:r>
            <a:r>
              <a:rPr lang="en"/>
              <a:t> of step-1</a:t>
            </a:r>
            <a:endParaRPr/>
          </a:p>
        </p:txBody>
      </p:sp>
      <p:pic>
        <p:nvPicPr>
          <p:cNvPr id="191" name="Shape 191"/>
          <p:cNvPicPr preferRelativeResize="0"/>
          <p:nvPr/>
        </p:nvPicPr>
        <p:blipFill>
          <a:blip r:embed="rId3">
            <a:alphaModFix/>
          </a:blip>
          <a:stretch>
            <a:fillRect/>
          </a:stretch>
        </p:blipFill>
        <p:spPr>
          <a:xfrm>
            <a:off x="1720062" y="1415750"/>
            <a:ext cx="5703875" cy="3217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DBSCAN</a:t>
            </a:r>
            <a:endParaRPr/>
          </a:p>
        </p:txBody>
      </p:sp>
      <p:sp>
        <p:nvSpPr>
          <p:cNvPr id="197" name="Shape 197"/>
          <p:cNvSpPr txBox="1"/>
          <p:nvPr>
            <p:ph idx="1" type="body"/>
          </p:nvPr>
        </p:nvSpPr>
        <p:spPr>
          <a:xfrm>
            <a:off x="211675" y="1016000"/>
            <a:ext cx="6233700" cy="38205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b="1" lang="en" sz="1800">
                <a:highlight>
                  <a:srgbClr val="FFFFFF"/>
                </a:highlight>
              </a:rPr>
              <a:t>DBSCAN: Density-based spatial clustering of applications with noise</a:t>
            </a:r>
            <a:endParaRPr b="1" sz="1800">
              <a:highlight>
                <a:srgbClr val="FFFFFF"/>
              </a:highlight>
            </a:endParaRPr>
          </a:p>
          <a:p>
            <a:pPr indent="-317500" lvl="0" marL="457200" rtl="0">
              <a:spcBef>
                <a:spcPts val="0"/>
              </a:spcBef>
              <a:spcAft>
                <a:spcPts val="0"/>
              </a:spcAft>
              <a:buSzPts val="1400"/>
              <a:buChar char="●"/>
            </a:pPr>
            <a:r>
              <a:rPr lang="en" sz="1800">
                <a:highlight>
                  <a:srgbClr val="FFFFFF"/>
                </a:highlight>
              </a:rPr>
              <a:t>It is a </a:t>
            </a:r>
            <a:r>
              <a:rPr b="1" lang="en" sz="1800">
                <a:highlight>
                  <a:srgbClr val="FFFFFF"/>
                </a:highlight>
              </a:rPr>
              <a:t>Density</a:t>
            </a:r>
            <a:r>
              <a:rPr b="1" lang="en" sz="1800">
                <a:highlight>
                  <a:srgbClr val="FFFFFF"/>
                </a:highlight>
              </a:rPr>
              <a:t> based image clustering algorithm </a:t>
            </a:r>
            <a:r>
              <a:rPr lang="en" sz="1800">
                <a:highlight>
                  <a:srgbClr val="FFFFFF"/>
                </a:highlight>
              </a:rPr>
              <a:t>whose clusters are defined as areas of higher density than the remainder of the data set</a:t>
            </a:r>
            <a:endParaRPr sz="1800">
              <a:highlight>
                <a:srgbClr val="FFFFFF"/>
              </a:highlight>
            </a:endParaRPr>
          </a:p>
          <a:p>
            <a:pPr indent="-317500" lvl="0" marL="457200" rtl="0">
              <a:spcBef>
                <a:spcPts val="0"/>
              </a:spcBef>
              <a:spcAft>
                <a:spcPts val="0"/>
              </a:spcAft>
              <a:buSzPts val="1400"/>
              <a:buChar char="●"/>
            </a:pPr>
            <a:r>
              <a:rPr lang="en" sz="1800">
                <a:highlight>
                  <a:srgbClr val="FFFFFF"/>
                </a:highlight>
              </a:rPr>
              <a:t>It clusters water bodies </a:t>
            </a:r>
            <a:r>
              <a:rPr lang="en" sz="1800">
                <a:highlight>
                  <a:srgbClr val="FFFFFF"/>
                </a:highlight>
              </a:rPr>
              <a:t>accurately</a:t>
            </a:r>
            <a:r>
              <a:rPr lang="en" sz="1800">
                <a:highlight>
                  <a:srgbClr val="FFFFFF"/>
                </a:highlight>
              </a:rPr>
              <a:t> in our dataset</a:t>
            </a:r>
            <a:endParaRPr sz="1800">
              <a:highlight>
                <a:srgbClr val="FFFFFF"/>
              </a:highlight>
            </a:endParaRPr>
          </a:p>
          <a:p>
            <a:pPr indent="-317500" lvl="0" marL="457200" rtl="0">
              <a:spcBef>
                <a:spcPts val="1000"/>
              </a:spcBef>
              <a:spcAft>
                <a:spcPts val="0"/>
              </a:spcAft>
              <a:buSzPts val="1400"/>
              <a:buChar char="●"/>
            </a:pPr>
            <a:r>
              <a:rPr b="1" lang="en" sz="1500"/>
              <a:t>DBSCAN(eps=0.5, min_samples=5, metric=’euclidean’, n_jobs=1)</a:t>
            </a:r>
            <a:endParaRPr b="1" sz="1500"/>
          </a:p>
          <a:p>
            <a:pPr indent="-317500" lvl="0" marL="457200" rtl="0">
              <a:spcBef>
                <a:spcPts val="0"/>
              </a:spcBef>
              <a:spcAft>
                <a:spcPts val="0"/>
              </a:spcAft>
              <a:buSzPts val="1400"/>
              <a:buChar char="●"/>
            </a:pPr>
            <a:r>
              <a:rPr lang="en" sz="1500"/>
              <a:t>e</a:t>
            </a:r>
            <a:r>
              <a:rPr lang="en" sz="1500"/>
              <a:t>ps: The maximum distance between two samples for them to be considered as in the same neighborhood.</a:t>
            </a:r>
            <a:endParaRPr sz="1500"/>
          </a:p>
          <a:p>
            <a:pPr indent="-317500" lvl="0" marL="457200" rtl="0">
              <a:spcBef>
                <a:spcPts val="0"/>
              </a:spcBef>
              <a:spcAft>
                <a:spcPts val="0"/>
              </a:spcAft>
              <a:buSzPts val="1400"/>
              <a:buChar char="●"/>
            </a:pPr>
            <a:r>
              <a:rPr lang="en" sz="1500"/>
              <a:t>min_samples: The number of samples (or total weight) in a neighborhood for a point to be considered as a core point. This includes the point itself.</a:t>
            </a:r>
            <a:endParaRPr sz="1500"/>
          </a:p>
        </p:txBody>
      </p:sp>
      <p:pic>
        <p:nvPicPr>
          <p:cNvPr id="198" name="Shape 198"/>
          <p:cNvPicPr preferRelativeResize="0"/>
          <p:nvPr/>
        </p:nvPicPr>
        <p:blipFill rotWithShape="1">
          <a:blip r:embed="rId3">
            <a:alphaModFix/>
          </a:blip>
          <a:srcRect b="8877" l="22003" r="20182" t="8464"/>
          <a:stretch/>
        </p:blipFill>
        <p:spPr>
          <a:xfrm>
            <a:off x="6307675" y="878825"/>
            <a:ext cx="2861725" cy="414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K-means </a:t>
            </a:r>
            <a:endParaRPr/>
          </a:p>
        </p:txBody>
      </p:sp>
      <p:sp>
        <p:nvSpPr>
          <p:cNvPr id="204" name="Shape 204"/>
          <p:cNvSpPr txBox="1"/>
          <p:nvPr>
            <p:ph idx="1" type="body"/>
          </p:nvPr>
        </p:nvSpPr>
        <p:spPr>
          <a:xfrm>
            <a:off x="311700" y="994825"/>
            <a:ext cx="8520600" cy="35871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i="1" lang="en" sz="1800">
                <a:highlight>
                  <a:srgbClr val="FFFFFF"/>
                </a:highlight>
              </a:rPr>
              <a:t>k</a:t>
            </a:r>
            <a:r>
              <a:rPr lang="en" sz="1800">
                <a:highlight>
                  <a:srgbClr val="FFFFFF"/>
                </a:highlight>
              </a:rPr>
              <a:t>-means clustering aims to partitio</a:t>
            </a:r>
            <a:r>
              <a:rPr lang="en" sz="1800">
                <a:highlight>
                  <a:srgbClr val="FFFFFF"/>
                </a:highlight>
              </a:rPr>
              <a:t>n</a:t>
            </a:r>
            <a:r>
              <a:rPr lang="en" sz="1800">
                <a:highlight>
                  <a:srgbClr val="FFFFFF"/>
                </a:highlight>
              </a:rPr>
              <a:t> </a:t>
            </a:r>
            <a:r>
              <a:rPr i="1" lang="en" sz="1800">
                <a:highlight>
                  <a:srgbClr val="FFFFFF"/>
                </a:highlight>
              </a:rPr>
              <a:t>n </a:t>
            </a:r>
            <a:r>
              <a:rPr lang="en" sz="1800">
                <a:highlight>
                  <a:srgbClr val="FFFFFF"/>
                </a:highlight>
              </a:rPr>
              <a:t>observations into </a:t>
            </a:r>
            <a:r>
              <a:rPr i="1" lang="en" sz="1800">
                <a:highlight>
                  <a:srgbClr val="FFFFFF"/>
                </a:highlight>
              </a:rPr>
              <a:t>k</a:t>
            </a:r>
            <a:r>
              <a:rPr lang="en" sz="1800">
                <a:highlight>
                  <a:srgbClr val="FFFFFF"/>
                </a:highlight>
              </a:rPr>
              <a:t> clusters in which each observation belongs to the cluster with the nearest mean, serving as a prototype of the cluster</a:t>
            </a:r>
            <a:endParaRPr sz="1800">
              <a:highlight>
                <a:srgbClr val="FFFFFF"/>
              </a:highlight>
            </a:endParaRPr>
          </a:p>
          <a:p>
            <a:pPr indent="-317500" lvl="0" marL="457200" rtl="0" algn="just">
              <a:spcBef>
                <a:spcPts val="0"/>
              </a:spcBef>
              <a:spcAft>
                <a:spcPts val="0"/>
              </a:spcAft>
              <a:buSzPts val="1400"/>
              <a:buChar char="●"/>
            </a:pPr>
            <a:r>
              <a:rPr b="1" lang="en" sz="1800"/>
              <a:t>KMeans</a:t>
            </a:r>
            <a:r>
              <a:rPr lang="en" sz="1800"/>
              <a:t>(</a:t>
            </a:r>
            <a:r>
              <a:rPr i="1" lang="en" sz="1800"/>
              <a:t>n_clusters=8</a:t>
            </a:r>
            <a:r>
              <a:rPr lang="en" sz="1800">
                <a:highlight>
                  <a:srgbClr val="F8F8F8"/>
                </a:highlight>
              </a:rPr>
              <a:t>, </a:t>
            </a:r>
            <a:r>
              <a:rPr i="1" lang="en" sz="1800"/>
              <a:t>n_init=10</a:t>
            </a:r>
            <a:r>
              <a:rPr lang="en" sz="1800">
                <a:highlight>
                  <a:srgbClr val="F8F8F8"/>
                </a:highlight>
              </a:rPr>
              <a:t>, </a:t>
            </a:r>
            <a:r>
              <a:rPr i="1" lang="en" sz="1800"/>
              <a:t>n_jobs=1</a:t>
            </a:r>
            <a:r>
              <a:rPr lang="en" sz="1800"/>
              <a:t>)</a:t>
            </a:r>
            <a:endParaRPr sz="1800"/>
          </a:p>
          <a:p>
            <a:pPr indent="-317500" lvl="0" marL="457200" rtl="0" algn="just">
              <a:spcBef>
                <a:spcPts val="0"/>
              </a:spcBef>
              <a:spcAft>
                <a:spcPts val="0"/>
              </a:spcAft>
              <a:buSzPts val="1400"/>
              <a:buChar char="●"/>
            </a:pPr>
            <a:r>
              <a:rPr lang="en" sz="1800"/>
              <a:t>n</a:t>
            </a:r>
            <a:r>
              <a:rPr lang="en" sz="1800"/>
              <a:t>_init: </a:t>
            </a:r>
            <a:r>
              <a:rPr lang="en" sz="1800">
                <a:highlight>
                  <a:srgbClr val="FFFFFF"/>
                </a:highlight>
              </a:rPr>
              <a:t>Number of time the k-means algorithm will be run with different centroid seeds</a:t>
            </a:r>
            <a:endParaRPr sz="1800"/>
          </a:p>
        </p:txBody>
      </p:sp>
      <p:pic>
        <p:nvPicPr>
          <p:cNvPr id="205" name="Shape 205"/>
          <p:cNvPicPr preferRelativeResize="0"/>
          <p:nvPr/>
        </p:nvPicPr>
        <p:blipFill>
          <a:blip r:embed="rId3">
            <a:alphaModFix/>
          </a:blip>
          <a:stretch>
            <a:fillRect/>
          </a:stretch>
        </p:blipFill>
        <p:spPr>
          <a:xfrm>
            <a:off x="685800" y="3352725"/>
            <a:ext cx="2497676" cy="1404275"/>
          </a:xfrm>
          <a:prstGeom prst="rect">
            <a:avLst/>
          </a:prstGeom>
          <a:noFill/>
          <a:ln>
            <a:noFill/>
          </a:ln>
        </p:spPr>
      </p:pic>
      <p:pic>
        <p:nvPicPr>
          <p:cNvPr id="206" name="Shape 206"/>
          <p:cNvPicPr preferRelativeResize="0"/>
          <p:nvPr/>
        </p:nvPicPr>
        <p:blipFill>
          <a:blip r:embed="rId4">
            <a:alphaModFix/>
          </a:blip>
          <a:stretch>
            <a:fillRect/>
          </a:stretch>
        </p:blipFill>
        <p:spPr>
          <a:xfrm>
            <a:off x="3543272" y="3352724"/>
            <a:ext cx="2497704" cy="1404275"/>
          </a:xfrm>
          <a:prstGeom prst="rect">
            <a:avLst/>
          </a:prstGeom>
          <a:noFill/>
          <a:ln>
            <a:noFill/>
          </a:ln>
        </p:spPr>
      </p:pic>
      <p:pic>
        <p:nvPicPr>
          <p:cNvPr id="207" name="Shape 207"/>
          <p:cNvPicPr preferRelativeResize="0"/>
          <p:nvPr/>
        </p:nvPicPr>
        <p:blipFill>
          <a:blip r:embed="rId5">
            <a:alphaModFix/>
          </a:blip>
          <a:stretch>
            <a:fillRect/>
          </a:stretch>
        </p:blipFill>
        <p:spPr>
          <a:xfrm>
            <a:off x="6324578" y="3352725"/>
            <a:ext cx="2343346" cy="131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K-means Results</a:t>
            </a:r>
            <a:endParaRPr/>
          </a:p>
        </p:txBody>
      </p:sp>
      <p:pic>
        <p:nvPicPr>
          <p:cNvPr id="213" name="Shape 213"/>
          <p:cNvPicPr preferRelativeResize="0"/>
          <p:nvPr/>
        </p:nvPicPr>
        <p:blipFill rotWithShape="1">
          <a:blip r:embed="rId3">
            <a:alphaModFix/>
          </a:blip>
          <a:srcRect b="8881" l="22789" r="21118" t="10153"/>
          <a:stretch/>
        </p:blipFill>
        <p:spPr>
          <a:xfrm>
            <a:off x="931350" y="844200"/>
            <a:ext cx="2942176" cy="4246700"/>
          </a:xfrm>
          <a:prstGeom prst="rect">
            <a:avLst/>
          </a:prstGeom>
          <a:noFill/>
          <a:ln>
            <a:noFill/>
          </a:ln>
        </p:spPr>
      </p:pic>
      <p:pic>
        <p:nvPicPr>
          <p:cNvPr id="214" name="Shape 214"/>
          <p:cNvPicPr preferRelativeResize="0"/>
          <p:nvPr/>
        </p:nvPicPr>
        <p:blipFill>
          <a:blip r:embed="rId4">
            <a:alphaModFix/>
          </a:blip>
          <a:stretch>
            <a:fillRect/>
          </a:stretch>
        </p:blipFill>
        <p:spPr>
          <a:xfrm>
            <a:off x="5020725" y="938725"/>
            <a:ext cx="3048000" cy="405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Mean Shift</a:t>
            </a:r>
            <a:endParaRPr/>
          </a:p>
        </p:txBody>
      </p:sp>
      <p:sp>
        <p:nvSpPr>
          <p:cNvPr id="220" name="Shape 220"/>
          <p:cNvSpPr txBox="1"/>
          <p:nvPr>
            <p:ph idx="1" type="body"/>
          </p:nvPr>
        </p:nvSpPr>
        <p:spPr>
          <a:xfrm>
            <a:off x="311700" y="1016000"/>
            <a:ext cx="8144400" cy="3565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100">
                <a:solidFill>
                  <a:srgbClr val="000000"/>
                </a:solidFill>
                <a:highlight>
                  <a:srgbClr val="FFFFFF"/>
                </a:highlight>
                <a:latin typeface="Arial"/>
                <a:ea typeface="Arial"/>
                <a:cs typeface="Arial"/>
                <a:sym typeface="Arial"/>
              </a:rPr>
              <a:t>Mean shift filtering is a data clustering algorithm commonly used in computer vision and image processing. For each pixel of an image (having a spatial location and a particular color), the set of neighboring pixels (within a spatial radius and a defined color distance) is determined. For this set of neighbor pixels, the new spatial center (spatial mean) and the new color mean value are calculated. These calculated mean values will serve as the new center for the next iteration. The described procedure will be iterated until the spatial and the color (or grayscale) mean stops changing. At the end of the iteration, the final mean color will be assigned to the starting position of that iteration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Mean Shift Results</a:t>
            </a:r>
            <a:endParaRPr/>
          </a:p>
        </p:txBody>
      </p:sp>
      <p:pic>
        <p:nvPicPr>
          <p:cNvPr id="226" name="Shape 226"/>
          <p:cNvPicPr preferRelativeResize="0"/>
          <p:nvPr/>
        </p:nvPicPr>
        <p:blipFill>
          <a:blip r:embed="rId3">
            <a:alphaModFix/>
          </a:blip>
          <a:stretch>
            <a:fillRect/>
          </a:stretch>
        </p:blipFill>
        <p:spPr>
          <a:xfrm>
            <a:off x="61900" y="1894425"/>
            <a:ext cx="9020175" cy="2954875"/>
          </a:xfrm>
          <a:prstGeom prst="rect">
            <a:avLst/>
          </a:prstGeom>
          <a:noFill/>
          <a:ln>
            <a:noFill/>
          </a:ln>
        </p:spPr>
      </p:pic>
      <p:sp>
        <p:nvSpPr>
          <p:cNvPr id="227" name="Shape 227"/>
          <p:cNvSpPr txBox="1"/>
          <p:nvPr/>
        </p:nvSpPr>
        <p:spPr>
          <a:xfrm>
            <a:off x="95250" y="953700"/>
            <a:ext cx="8986800" cy="771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a:t>Down Sampled by:</a:t>
            </a:r>
            <a:endParaRPr b="1"/>
          </a:p>
          <a:p>
            <a:pPr indent="0" lvl="0" marL="0">
              <a:spcBef>
                <a:spcPts val="1000"/>
              </a:spcBef>
              <a:spcAft>
                <a:spcPts val="0"/>
              </a:spcAft>
              <a:buNone/>
            </a:pPr>
            <a:r>
              <a:rPr lang="en"/>
              <a:t>             0                                              1                                               2                                               3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N-Cut (Graph-Cut)</a:t>
            </a:r>
            <a:endParaRPr/>
          </a:p>
        </p:txBody>
      </p:sp>
      <p:sp>
        <p:nvSpPr>
          <p:cNvPr id="233" name="Shape 23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34" name="Shape 23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35" name="Shape 235"/>
          <p:cNvPicPr preferRelativeResize="0"/>
          <p:nvPr/>
        </p:nvPicPr>
        <p:blipFill rotWithShape="1">
          <a:blip r:embed="rId3">
            <a:alphaModFix/>
          </a:blip>
          <a:srcRect b="8903" l="14463" r="12007" t="9636"/>
          <a:stretch/>
        </p:blipFill>
        <p:spPr>
          <a:xfrm>
            <a:off x="6011325" y="1343987"/>
            <a:ext cx="2296600" cy="339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Watershed</a:t>
            </a:r>
            <a:endParaRPr/>
          </a:p>
        </p:txBody>
      </p:sp>
      <p:sp>
        <p:nvSpPr>
          <p:cNvPr id="241" name="Shape 241"/>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42" name="Shape 242"/>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243" name="Shape 243"/>
          <p:cNvPicPr preferRelativeResize="0"/>
          <p:nvPr/>
        </p:nvPicPr>
        <p:blipFill>
          <a:blip r:embed="rId3">
            <a:alphaModFix/>
          </a:blip>
          <a:stretch>
            <a:fillRect/>
          </a:stretch>
        </p:blipFill>
        <p:spPr>
          <a:xfrm>
            <a:off x="5401700" y="1976471"/>
            <a:ext cx="3175050" cy="22256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Outline</a:t>
            </a:r>
            <a:endParaRPr/>
          </a:p>
        </p:txBody>
      </p:sp>
      <p:sp>
        <p:nvSpPr>
          <p:cNvPr id="120" name="Shape 120"/>
          <p:cNvSpPr txBox="1"/>
          <p:nvPr>
            <p:ph idx="2" type="body"/>
          </p:nvPr>
        </p:nvSpPr>
        <p:spPr>
          <a:xfrm>
            <a:off x="4015700" y="868050"/>
            <a:ext cx="4946700" cy="3407400"/>
          </a:xfrm>
          <a:prstGeom prst="rect">
            <a:avLst/>
          </a:prstGeom>
        </p:spPr>
        <p:txBody>
          <a:bodyPr anchorCtr="0" anchor="t" bIns="91425" lIns="91425" spcFirstLastPara="1" rIns="91425" wrap="square" tIns="91425">
            <a:noAutofit/>
          </a:bodyPr>
          <a:lstStyle/>
          <a:p>
            <a:pPr indent="-355600" lvl="0" marL="457200" rtl="0">
              <a:lnSpc>
                <a:spcPct val="100000"/>
              </a:lnSpc>
              <a:spcBef>
                <a:spcPts val="0"/>
              </a:spcBef>
              <a:spcAft>
                <a:spcPts val="0"/>
              </a:spcAft>
              <a:buSzPts val="2000"/>
              <a:buChar char="●"/>
            </a:pPr>
            <a:r>
              <a:rPr lang="en" sz="2000"/>
              <a:t>Objectives</a:t>
            </a:r>
            <a:endParaRPr sz="2000"/>
          </a:p>
          <a:p>
            <a:pPr indent="-355600" lvl="0" marL="457200" rtl="0">
              <a:lnSpc>
                <a:spcPct val="100000"/>
              </a:lnSpc>
              <a:spcBef>
                <a:spcPts val="0"/>
              </a:spcBef>
              <a:spcAft>
                <a:spcPts val="0"/>
              </a:spcAft>
              <a:buSzPts val="2000"/>
              <a:buChar char="●"/>
            </a:pPr>
            <a:r>
              <a:rPr lang="en" sz="2000"/>
              <a:t>Introduction</a:t>
            </a:r>
            <a:endParaRPr sz="2000"/>
          </a:p>
          <a:p>
            <a:pPr indent="-355600" lvl="0" marL="457200" rtl="0">
              <a:lnSpc>
                <a:spcPct val="100000"/>
              </a:lnSpc>
              <a:spcBef>
                <a:spcPts val="0"/>
              </a:spcBef>
              <a:spcAft>
                <a:spcPts val="0"/>
              </a:spcAft>
              <a:buSzPts val="2000"/>
              <a:buChar char="●"/>
            </a:pPr>
            <a:r>
              <a:rPr lang="en" sz="2000"/>
              <a:t>Methodology</a:t>
            </a:r>
            <a:endParaRPr sz="2000"/>
          </a:p>
          <a:p>
            <a:pPr indent="-355600" lvl="0" marL="457200" rtl="0">
              <a:lnSpc>
                <a:spcPct val="100000"/>
              </a:lnSpc>
              <a:spcBef>
                <a:spcPts val="0"/>
              </a:spcBef>
              <a:spcAft>
                <a:spcPts val="0"/>
              </a:spcAft>
              <a:buSzPts val="2000"/>
              <a:buChar char="●"/>
            </a:pPr>
            <a:r>
              <a:rPr lang="en" sz="2000"/>
              <a:t>Unsupervised Image Segmentation Algorithms</a:t>
            </a:r>
            <a:endParaRPr sz="2000"/>
          </a:p>
          <a:p>
            <a:pPr indent="-355600" lvl="0" marL="457200" rtl="0">
              <a:lnSpc>
                <a:spcPct val="100000"/>
              </a:lnSpc>
              <a:spcBef>
                <a:spcPts val="0"/>
              </a:spcBef>
              <a:spcAft>
                <a:spcPts val="0"/>
              </a:spcAft>
              <a:buSzPts val="2000"/>
              <a:buChar char="●"/>
            </a:pPr>
            <a:r>
              <a:rPr lang="en" sz="2000"/>
              <a:t>Discussion</a:t>
            </a:r>
            <a:endParaRPr sz="2000"/>
          </a:p>
          <a:p>
            <a:pPr indent="-355600" lvl="0" marL="457200" rtl="0">
              <a:lnSpc>
                <a:spcPct val="100000"/>
              </a:lnSpc>
              <a:spcBef>
                <a:spcPts val="0"/>
              </a:spcBef>
              <a:spcAft>
                <a:spcPts val="0"/>
              </a:spcAft>
              <a:buSzPts val="2000"/>
              <a:buChar char="●"/>
            </a:pPr>
            <a:r>
              <a:rPr lang="en" sz="2000"/>
              <a:t>Region Growing Algorithm</a:t>
            </a:r>
            <a:endParaRPr sz="2000"/>
          </a:p>
          <a:p>
            <a:pPr indent="-355600" lvl="0" marL="457200" rtl="0">
              <a:lnSpc>
                <a:spcPct val="100000"/>
              </a:lnSpc>
              <a:spcBef>
                <a:spcPts val="0"/>
              </a:spcBef>
              <a:spcAft>
                <a:spcPts val="0"/>
              </a:spcAft>
              <a:buSzPts val="2000"/>
              <a:buChar char="●"/>
            </a:pPr>
            <a:r>
              <a:rPr lang="en" sz="2000"/>
              <a:t>Conclusion</a:t>
            </a:r>
            <a:endParaRPr sz="2000"/>
          </a:p>
          <a:p>
            <a:pPr indent="-355600" lvl="0" marL="457200" rtl="0">
              <a:lnSpc>
                <a:spcPct val="100000"/>
              </a:lnSpc>
              <a:spcBef>
                <a:spcPts val="0"/>
              </a:spcBef>
              <a:spcAft>
                <a:spcPts val="0"/>
              </a:spcAft>
              <a:buSzPts val="2000"/>
              <a:buChar char="●"/>
            </a:pPr>
            <a:r>
              <a:rPr lang="en" sz="2000"/>
              <a:t>Future work</a:t>
            </a:r>
            <a:endParaRPr sz="2000"/>
          </a:p>
          <a:p>
            <a:pPr indent="-355600" lvl="0" marL="457200" rtl="0">
              <a:lnSpc>
                <a:spcPct val="100000"/>
              </a:lnSpc>
              <a:spcBef>
                <a:spcPts val="0"/>
              </a:spcBef>
              <a:spcAft>
                <a:spcPts val="0"/>
              </a:spcAft>
              <a:buSzPts val="2000"/>
              <a:buChar char="●"/>
            </a:pPr>
            <a:r>
              <a:rPr lang="en" sz="2000"/>
              <a:t>References</a:t>
            </a:r>
            <a:endParaRPr sz="2000"/>
          </a:p>
          <a:p>
            <a:pPr indent="0" lvl="0" marL="0" rtl="0">
              <a:lnSpc>
                <a:spcPct val="100000"/>
              </a:lnSpc>
              <a:spcBef>
                <a:spcPts val="0"/>
              </a:spcBef>
              <a:spcAft>
                <a:spcPts val="0"/>
              </a:spcAft>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Discussion</a:t>
            </a:r>
            <a:endParaRPr/>
          </a:p>
        </p:txBody>
      </p:sp>
      <p:pic>
        <p:nvPicPr>
          <p:cNvPr id="249" name="Shape 249"/>
          <p:cNvPicPr preferRelativeResize="0"/>
          <p:nvPr/>
        </p:nvPicPr>
        <p:blipFill>
          <a:blip r:embed="rId3">
            <a:alphaModFix/>
          </a:blip>
          <a:stretch>
            <a:fillRect/>
          </a:stretch>
        </p:blipFill>
        <p:spPr>
          <a:xfrm>
            <a:off x="4677825" y="2503524"/>
            <a:ext cx="4154475" cy="2270050"/>
          </a:xfrm>
          <a:prstGeom prst="rect">
            <a:avLst/>
          </a:prstGeom>
          <a:noFill/>
          <a:ln>
            <a:noFill/>
          </a:ln>
        </p:spPr>
      </p:pic>
      <p:sp>
        <p:nvSpPr>
          <p:cNvPr id="250" name="Shape 250"/>
          <p:cNvSpPr txBox="1"/>
          <p:nvPr/>
        </p:nvSpPr>
        <p:spPr>
          <a:xfrm>
            <a:off x="0" y="372975"/>
            <a:ext cx="4910700" cy="3270300"/>
          </a:xfrm>
          <a:prstGeom prst="rect">
            <a:avLst/>
          </a:prstGeom>
          <a:noFill/>
          <a:ln>
            <a:noFill/>
          </a:ln>
        </p:spPr>
        <p:txBody>
          <a:bodyPr anchorCtr="0" anchor="ctr" bIns="91425" lIns="91425" spcFirstLastPara="1" rIns="91425" wrap="square" tIns="91425">
            <a:noAutofit/>
          </a:bodyPr>
          <a:lstStyle/>
          <a:p>
            <a:pPr indent="-317500" lvl="0" marL="457200" rtl="0">
              <a:lnSpc>
                <a:spcPct val="90000"/>
              </a:lnSpc>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DBSCAN: clustered only water bodies </a:t>
            </a:r>
            <a:endParaRPr sz="1800">
              <a:solidFill>
                <a:schemeClr val="dk2"/>
              </a:solidFill>
              <a:latin typeface="Roboto"/>
              <a:ea typeface="Roboto"/>
              <a:cs typeface="Roboto"/>
              <a:sym typeface="Roboto"/>
            </a:endParaRPr>
          </a:p>
          <a:p>
            <a:pPr indent="-317500" lvl="0" marL="457200" rtl="0">
              <a:lnSpc>
                <a:spcPct val="90000"/>
              </a:lnSpc>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K-mean: loss of data</a:t>
            </a:r>
            <a:endParaRPr sz="1800">
              <a:solidFill>
                <a:schemeClr val="dk2"/>
              </a:solidFill>
              <a:latin typeface="Roboto"/>
              <a:ea typeface="Roboto"/>
              <a:cs typeface="Roboto"/>
              <a:sym typeface="Roboto"/>
            </a:endParaRPr>
          </a:p>
          <a:p>
            <a:pPr indent="-317500" lvl="0" marL="457200" rtl="0">
              <a:lnSpc>
                <a:spcPct val="90000"/>
              </a:lnSpc>
              <a:spcBef>
                <a:spcPts val="0"/>
              </a:spcBef>
              <a:spcAft>
                <a:spcPts val="0"/>
              </a:spcAft>
              <a:buClr>
                <a:schemeClr val="dk2"/>
              </a:buClr>
              <a:buSzPts val="1400"/>
              <a:buFont typeface="Roboto"/>
              <a:buChar char="●"/>
            </a:pPr>
            <a:r>
              <a:rPr b="1" lang="en" sz="1800">
                <a:solidFill>
                  <a:schemeClr val="dk2"/>
                </a:solidFill>
                <a:latin typeface="Roboto"/>
                <a:ea typeface="Roboto"/>
                <a:cs typeface="Roboto"/>
                <a:sym typeface="Roboto"/>
              </a:rPr>
              <a:t>Mean shift</a:t>
            </a:r>
            <a:r>
              <a:rPr lang="en" sz="1800">
                <a:solidFill>
                  <a:schemeClr val="dk2"/>
                </a:solidFill>
                <a:latin typeface="Roboto"/>
                <a:ea typeface="Roboto"/>
                <a:cs typeface="Roboto"/>
                <a:sym typeface="Roboto"/>
              </a:rPr>
              <a:t>: overall good result</a:t>
            </a:r>
            <a:endParaRPr sz="1800">
              <a:solidFill>
                <a:schemeClr val="dk2"/>
              </a:solidFill>
              <a:latin typeface="Roboto"/>
              <a:ea typeface="Roboto"/>
              <a:cs typeface="Roboto"/>
              <a:sym typeface="Roboto"/>
            </a:endParaRPr>
          </a:p>
          <a:p>
            <a:pPr indent="-317500" lvl="0" marL="457200" rtl="0">
              <a:lnSpc>
                <a:spcPct val="90000"/>
              </a:lnSpc>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N-cut: poorest result (time complexity is too high)</a:t>
            </a:r>
            <a:endParaRPr sz="1800">
              <a:solidFill>
                <a:schemeClr val="dk2"/>
              </a:solidFill>
              <a:latin typeface="Roboto"/>
              <a:ea typeface="Roboto"/>
              <a:cs typeface="Roboto"/>
              <a:sym typeface="Roboto"/>
            </a:endParaRPr>
          </a:p>
          <a:p>
            <a:pPr indent="-317500" lvl="0" marL="457200" rtl="0">
              <a:lnSpc>
                <a:spcPct val="90000"/>
              </a:lnSpc>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watershed: not good for this dataset</a:t>
            </a:r>
            <a:endParaRPr sz="1800">
              <a:solidFill>
                <a:schemeClr val="dk2"/>
              </a:solidFill>
              <a:latin typeface="Roboto"/>
              <a:ea typeface="Roboto"/>
              <a:cs typeface="Roboto"/>
              <a:sym typeface="Roboto"/>
            </a:endParaRPr>
          </a:p>
        </p:txBody>
      </p:sp>
      <p:sp>
        <p:nvSpPr>
          <p:cNvPr id="251" name="Shape 251"/>
          <p:cNvSpPr txBox="1"/>
          <p:nvPr/>
        </p:nvSpPr>
        <p:spPr>
          <a:xfrm>
            <a:off x="5789075" y="4783675"/>
            <a:ext cx="2614200" cy="30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chemeClr val="dk2"/>
                </a:solidFill>
              </a:rPr>
              <a:t>                   Reference [1]</a:t>
            </a:r>
            <a:endParaRPr sz="10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Output of RG on Mean Shift &amp; Raw Image</a:t>
            </a:r>
            <a:endParaRPr/>
          </a:p>
        </p:txBody>
      </p:sp>
      <p:pic>
        <p:nvPicPr>
          <p:cNvPr id="257" name="Shape 257"/>
          <p:cNvPicPr preferRelativeResize="0"/>
          <p:nvPr/>
        </p:nvPicPr>
        <p:blipFill>
          <a:blip r:embed="rId3">
            <a:alphaModFix/>
          </a:blip>
          <a:stretch>
            <a:fillRect/>
          </a:stretch>
        </p:blipFill>
        <p:spPr>
          <a:xfrm>
            <a:off x="347663" y="1020375"/>
            <a:ext cx="8448675" cy="2990850"/>
          </a:xfrm>
          <a:prstGeom prst="rect">
            <a:avLst/>
          </a:prstGeom>
          <a:noFill/>
          <a:ln>
            <a:noFill/>
          </a:ln>
        </p:spPr>
      </p:pic>
      <p:sp>
        <p:nvSpPr>
          <p:cNvPr id="258" name="Shape 258"/>
          <p:cNvSpPr txBox="1"/>
          <p:nvPr/>
        </p:nvSpPr>
        <p:spPr>
          <a:xfrm>
            <a:off x="370425" y="4254500"/>
            <a:ext cx="8461800" cy="62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2"/>
                </a:solidFill>
                <a:latin typeface="Roboto"/>
                <a:ea typeface="Roboto"/>
                <a:cs typeface="Roboto"/>
                <a:sym typeface="Roboto"/>
              </a:rPr>
              <a:t>As of now, step 2 has directly been performed on raw image. But after </a:t>
            </a:r>
            <a:r>
              <a:rPr lang="en">
                <a:solidFill>
                  <a:schemeClr val="dk2"/>
                </a:solidFill>
                <a:latin typeface="Roboto"/>
                <a:ea typeface="Roboto"/>
                <a:cs typeface="Roboto"/>
                <a:sym typeface="Roboto"/>
              </a:rPr>
              <a:t>tweaking</a:t>
            </a:r>
            <a:r>
              <a:rPr lang="en">
                <a:solidFill>
                  <a:schemeClr val="dk2"/>
                </a:solidFill>
                <a:latin typeface="Roboto"/>
                <a:ea typeface="Roboto"/>
                <a:cs typeface="Roboto"/>
                <a:sym typeface="Roboto"/>
              </a:rPr>
              <a:t> </a:t>
            </a:r>
            <a:r>
              <a:rPr lang="en">
                <a:solidFill>
                  <a:schemeClr val="dk2"/>
                </a:solidFill>
                <a:latin typeface="Roboto"/>
                <a:ea typeface="Roboto"/>
                <a:cs typeface="Roboto"/>
                <a:sym typeface="Roboto"/>
              </a:rPr>
              <a:t>the parameters, output of mean shift can be used.</a:t>
            </a:r>
            <a:endParaRPr>
              <a:solidFill>
                <a:schemeClr val="dk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Methodology of step-2</a:t>
            </a:r>
            <a:endParaRPr/>
          </a:p>
        </p:txBody>
      </p:sp>
      <p:pic>
        <p:nvPicPr>
          <p:cNvPr id="264" name="Shape 264"/>
          <p:cNvPicPr preferRelativeResize="0"/>
          <p:nvPr/>
        </p:nvPicPr>
        <p:blipFill>
          <a:blip r:embed="rId3">
            <a:alphaModFix/>
          </a:blip>
          <a:stretch>
            <a:fillRect/>
          </a:stretch>
        </p:blipFill>
        <p:spPr>
          <a:xfrm>
            <a:off x="1295400" y="992850"/>
            <a:ext cx="7715250" cy="3895725"/>
          </a:xfrm>
          <a:prstGeom prst="rect">
            <a:avLst/>
          </a:prstGeom>
          <a:noFill/>
          <a:ln>
            <a:noFill/>
          </a:ln>
        </p:spPr>
      </p:pic>
      <p:pic>
        <p:nvPicPr>
          <p:cNvPr id="265" name="Shape 265"/>
          <p:cNvPicPr preferRelativeResize="0"/>
          <p:nvPr/>
        </p:nvPicPr>
        <p:blipFill>
          <a:blip r:embed="rId4">
            <a:alphaModFix/>
          </a:blip>
          <a:stretch>
            <a:fillRect/>
          </a:stretch>
        </p:blipFill>
        <p:spPr>
          <a:xfrm>
            <a:off x="163651" y="992850"/>
            <a:ext cx="953000" cy="941400"/>
          </a:xfrm>
          <a:prstGeom prst="rect">
            <a:avLst/>
          </a:prstGeom>
          <a:noFill/>
          <a:ln>
            <a:noFill/>
          </a:ln>
        </p:spPr>
      </p:pic>
      <p:pic>
        <p:nvPicPr>
          <p:cNvPr id="266" name="Shape 266"/>
          <p:cNvPicPr preferRelativeResize="0"/>
          <p:nvPr/>
        </p:nvPicPr>
        <p:blipFill>
          <a:blip r:embed="rId5">
            <a:alphaModFix/>
          </a:blip>
          <a:stretch>
            <a:fillRect/>
          </a:stretch>
        </p:blipFill>
        <p:spPr>
          <a:xfrm>
            <a:off x="3276826" y="2758125"/>
            <a:ext cx="953000" cy="940894"/>
          </a:xfrm>
          <a:prstGeom prst="rect">
            <a:avLst/>
          </a:prstGeom>
          <a:noFill/>
          <a:ln>
            <a:noFill/>
          </a:ln>
        </p:spPr>
      </p:pic>
      <p:pic>
        <p:nvPicPr>
          <p:cNvPr id="267" name="Shape 267"/>
          <p:cNvPicPr preferRelativeResize="0"/>
          <p:nvPr/>
        </p:nvPicPr>
        <p:blipFill>
          <a:blip r:embed="rId6">
            <a:alphaModFix/>
          </a:blip>
          <a:stretch>
            <a:fillRect/>
          </a:stretch>
        </p:blipFill>
        <p:spPr>
          <a:xfrm>
            <a:off x="6049635" y="2178700"/>
            <a:ext cx="1504950" cy="1524000"/>
          </a:xfrm>
          <a:prstGeom prst="rect">
            <a:avLst/>
          </a:prstGeom>
          <a:noFill/>
          <a:ln>
            <a:noFill/>
          </a:ln>
        </p:spPr>
      </p:pic>
      <p:pic>
        <p:nvPicPr>
          <p:cNvPr id="268" name="Shape 268"/>
          <p:cNvPicPr preferRelativeResize="0"/>
          <p:nvPr/>
        </p:nvPicPr>
        <p:blipFill>
          <a:blip r:embed="rId7">
            <a:alphaModFix/>
          </a:blip>
          <a:stretch>
            <a:fillRect/>
          </a:stretch>
        </p:blipFill>
        <p:spPr>
          <a:xfrm flipH="1">
            <a:off x="7955400" y="2758175"/>
            <a:ext cx="953100" cy="940800"/>
          </a:xfrm>
          <a:prstGeom prst="rect">
            <a:avLst/>
          </a:prstGeom>
          <a:noFill/>
          <a:ln>
            <a:noFill/>
          </a:ln>
        </p:spPr>
      </p:pic>
      <p:cxnSp>
        <p:nvCxnSpPr>
          <p:cNvPr id="269" name="Shape 269"/>
          <p:cNvCxnSpPr>
            <a:stCxn id="265" idx="3"/>
          </p:cNvCxnSpPr>
          <p:nvPr/>
        </p:nvCxnSpPr>
        <p:spPr>
          <a:xfrm>
            <a:off x="1116651" y="1463550"/>
            <a:ext cx="214500" cy="600"/>
          </a:xfrm>
          <a:prstGeom prst="straightConnector1">
            <a:avLst/>
          </a:prstGeom>
          <a:noFill/>
          <a:ln cap="flat" cmpd="sng" w="9525">
            <a:solidFill>
              <a:srgbClr val="000000"/>
            </a:solidFill>
            <a:prstDash val="solid"/>
            <a:round/>
            <a:headEnd len="med" w="med" type="none"/>
            <a:tailEnd len="med" w="med" type="triangle"/>
          </a:ln>
        </p:spPr>
      </p:cxnSp>
      <p:cxnSp>
        <p:nvCxnSpPr>
          <p:cNvPr id="270" name="Shape 270"/>
          <p:cNvCxnSpPr>
            <a:endCxn id="268" idx="2"/>
          </p:cNvCxnSpPr>
          <p:nvPr/>
        </p:nvCxnSpPr>
        <p:spPr>
          <a:xfrm rot="10800000">
            <a:off x="8431950" y="3698975"/>
            <a:ext cx="11700" cy="546300"/>
          </a:xfrm>
          <a:prstGeom prst="straightConnector1">
            <a:avLst/>
          </a:prstGeom>
          <a:noFill/>
          <a:ln cap="flat" cmpd="sng" w="9525">
            <a:solidFill>
              <a:srgbClr val="000000"/>
            </a:solidFill>
            <a:prstDash val="solid"/>
            <a:round/>
            <a:headEnd len="med" w="med" type="none"/>
            <a:tailEnd len="med" w="med" type="triangle"/>
          </a:ln>
        </p:spPr>
      </p:cxnSp>
      <p:cxnSp>
        <p:nvCxnSpPr>
          <p:cNvPr id="271" name="Shape 271"/>
          <p:cNvCxnSpPr>
            <a:stCxn id="266" idx="2"/>
          </p:cNvCxnSpPr>
          <p:nvPr/>
        </p:nvCxnSpPr>
        <p:spPr>
          <a:xfrm>
            <a:off x="3753326" y="3699019"/>
            <a:ext cx="14400" cy="460200"/>
          </a:xfrm>
          <a:prstGeom prst="straightConnector1">
            <a:avLst/>
          </a:prstGeom>
          <a:noFill/>
          <a:ln cap="flat" cmpd="sng" w="9525">
            <a:solidFill>
              <a:srgbClr val="000000"/>
            </a:solidFill>
            <a:prstDash val="solid"/>
            <a:round/>
            <a:headEnd len="med" w="med" type="none"/>
            <a:tailEnd len="med" w="med" type="triangle"/>
          </a:ln>
        </p:spPr>
      </p:cxnSp>
      <p:cxnSp>
        <p:nvCxnSpPr>
          <p:cNvPr id="272" name="Shape 272"/>
          <p:cNvCxnSpPr/>
          <p:nvPr/>
        </p:nvCxnSpPr>
        <p:spPr>
          <a:xfrm rot="10800000">
            <a:off x="6831675" y="3698925"/>
            <a:ext cx="24600" cy="5217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311675" y="798600"/>
            <a:ext cx="7086000" cy="3546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Region Growing Algorithm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Region Growing Video</a:t>
            </a:r>
            <a:endParaRPr/>
          </a:p>
        </p:txBody>
      </p:sp>
      <p:sp>
        <p:nvSpPr>
          <p:cNvPr id="283" name="Shape 28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84" name="Shape 28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85" name="Shape 285" title="thissssss.mp4">
            <a:hlinkClick r:id="rId3"/>
          </p:cNvPr>
          <p:cNvSpPr/>
          <p:nvPr/>
        </p:nvSpPr>
        <p:spPr>
          <a:xfrm>
            <a:off x="4464000" y="1310400"/>
            <a:ext cx="4520700" cy="3346250"/>
          </a:xfrm>
          <a:prstGeom prst="rect">
            <a:avLst/>
          </a:prstGeom>
          <a:noFill/>
          <a:ln>
            <a:noFill/>
          </a:ln>
        </p:spPr>
      </p:sp>
      <p:pic>
        <p:nvPicPr>
          <p:cNvPr id="286" name="Shape 286"/>
          <p:cNvPicPr preferRelativeResize="0"/>
          <p:nvPr/>
        </p:nvPicPr>
        <p:blipFill>
          <a:blip r:embed="rId4">
            <a:alphaModFix/>
          </a:blip>
          <a:stretch>
            <a:fillRect/>
          </a:stretch>
        </p:blipFill>
        <p:spPr>
          <a:xfrm>
            <a:off x="144850" y="1278490"/>
            <a:ext cx="4200842" cy="33462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Region Growing</a:t>
            </a:r>
            <a:endParaRPr/>
          </a:p>
        </p:txBody>
      </p:sp>
      <p:sp>
        <p:nvSpPr>
          <p:cNvPr id="292" name="Shape 292"/>
          <p:cNvSpPr txBox="1"/>
          <p:nvPr>
            <p:ph idx="1" type="body"/>
          </p:nvPr>
        </p:nvSpPr>
        <p:spPr>
          <a:xfrm>
            <a:off x="184700" y="1005425"/>
            <a:ext cx="4567200" cy="39369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b="1" lang="en" sz="1800"/>
              <a:t>Group pixels or sub-regions into larger regions when homogeneity criterion is satisfied</a:t>
            </a:r>
            <a:r>
              <a:rPr lang="en" sz="1800"/>
              <a:t> (assumed </a:t>
            </a:r>
            <a:r>
              <a:rPr lang="en" sz="1800"/>
              <a:t>criterion</a:t>
            </a:r>
            <a:r>
              <a:rPr lang="en" sz="1800"/>
              <a:t> is a range of pixel value in all 3 bands)</a:t>
            </a:r>
            <a:endParaRPr sz="1800"/>
          </a:p>
          <a:p>
            <a:pPr indent="-317500" lvl="0" marL="457200" rtl="0">
              <a:spcBef>
                <a:spcPts val="0"/>
              </a:spcBef>
              <a:spcAft>
                <a:spcPts val="0"/>
              </a:spcAft>
              <a:buSzPts val="1400"/>
              <a:buChar char="●"/>
            </a:pPr>
            <a:r>
              <a:rPr lang="en" sz="1800"/>
              <a:t>Region grows around the seed point based on similar properties (grey level, texture, color) (</a:t>
            </a:r>
            <a:r>
              <a:rPr b="1" lang="en" sz="1800"/>
              <a:t>9 seed points</a:t>
            </a:r>
            <a:r>
              <a:rPr lang="en" sz="1800"/>
              <a:t> have been assumed, </a:t>
            </a:r>
            <a:r>
              <a:rPr b="1" lang="en" sz="1800"/>
              <a:t>9 parallel processes </a:t>
            </a:r>
            <a:r>
              <a:rPr lang="en" sz="1800"/>
              <a:t>have created for faster execution)</a:t>
            </a:r>
            <a:endParaRPr sz="1800"/>
          </a:p>
          <a:p>
            <a:pPr indent="-317500" lvl="0" marL="457200">
              <a:spcBef>
                <a:spcPts val="0"/>
              </a:spcBef>
              <a:spcAft>
                <a:spcPts val="0"/>
              </a:spcAft>
              <a:buSzPts val="1400"/>
              <a:buChar char="●"/>
            </a:pPr>
            <a:r>
              <a:rPr lang="en" sz="1800"/>
              <a:t>It is better in noisy image where edges are hard to identify </a:t>
            </a:r>
            <a:endParaRPr sz="1800"/>
          </a:p>
        </p:txBody>
      </p:sp>
      <p:pic>
        <p:nvPicPr>
          <p:cNvPr id="293" name="Shape 293"/>
          <p:cNvPicPr preferRelativeResize="0"/>
          <p:nvPr/>
        </p:nvPicPr>
        <p:blipFill>
          <a:blip r:embed="rId3">
            <a:alphaModFix/>
          </a:blip>
          <a:stretch>
            <a:fillRect/>
          </a:stretch>
        </p:blipFill>
        <p:spPr>
          <a:xfrm>
            <a:off x="4902200" y="1640425"/>
            <a:ext cx="4032250" cy="201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p:txBody>
      </p:sp>
      <p:pic>
        <p:nvPicPr>
          <p:cNvPr id="299" name="Shape 299"/>
          <p:cNvPicPr preferRelativeResize="0"/>
          <p:nvPr/>
        </p:nvPicPr>
        <p:blipFill>
          <a:blip r:embed="rId3">
            <a:alphaModFix/>
          </a:blip>
          <a:stretch>
            <a:fillRect/>
          </a:stretch>
        </p:blipFill>
        <p:spPr>
          <a:xfrm>
            <a:off x="967325" y="998925"/>
            <a:ext cx="2254250" cy="3590550"/>
          </a:xfrm>
          <a:prstGeom prst="rect">
            <a:avLst/>
          </a:prstGeom>
          <a:noFill/>
          <a:ln>
            <a:noFill/>
          </a:ln>
        </p:spPr>
      </p:pic>
      <p:sp>
        <p:nvSpPr>
          <p:cNvPr id="300" name="Shape 300"/>
          <p:cNvSpPr txBox="1"/>
          <p:nvPr/>
        </p:nvSpPr>
        <p:spPr>
          <a:xfrm>
            <a:off x="76211" y="1354675"/>
            <a:ext cx="1618200" cy="43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GT</a:t>
            </a:r>
            <a:endParaRPr b="1"/>
          </a:p>
        </p:txBody>
      </p:sp>
      <p:sp>
        <p:nvSpPr>
          <p:cNvPr id="301" name="Shape 301"/>
          <p:cNvSpPr txBox="1"/>
          <p:nvPr/>
        </p:nvSpPr>
        <p:spPr>
          <a:xfrm>
            <a:off x="76199" y="2596425"/>
            <a:ext cx="1873200" cy="43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Input</a:t>
            </a:r>
            <a:endParaRPr b="1"/>
          </a:p>
        </p:txBody>
      </p:sp>
      <p:sp>
        <p:nvSpPr>
          <p:cNvPr id="302" name="Shape 302"/>
          <p:cNvSpPr txBox="1"/>
          <p:nvPr/>
        </p:nvSpPr>
        <p:spPr>
          <a:xfrm>
            <a:off x="76194" y="3757625"/>
            <a:ext cx="777900" cy="43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Output</a:t>
            </a:r>
            <a:endParaRPr b="1"/>
          </a:p>
          <a:p>
            <a:pPr indent="0" lvl="0" marL="0" rtl="0">
              <a:spcBef>
                <a:spcPts val="0"/>
              </a:spcBef>
              <a:spcAft>
                <a:spcPts val="0"/>
              </a:spcAft>
              <a:buNone/>
            </a:pPr>
            <a:r>
              <a:rPr b="1" lang="en"/>
              <a:t>Of RG</a:t>
            </a:r>
            <a:endParaRPr b="1"/>
          </a:p>
        </p:txBody>
      </p:sp>
      <p:sp>
        <p:nvSpPr>
          <p:cNvPr id="303" name="Shape 303"/>
          <p:cNvSpPr txBox="1"/>
          <p:nvPr/>
        </p:nvSpPr>
        <p:spPr>
          <a:xfrm>
            <a:off x="1376275" y="4677825"/>
            <a:ext cx="1618200" cy="43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Vadodara City</a:t>
            </a:r>
            <a:endParaRPr/>
          </a:p>
        </p:txBody>
      </p:sp>
      <p:pic>
        <p:nvPicPr>
          <p:cNvPr id="304" name="Shape 304"/>
          <p:cNvPicPr preferRelativeResize="0"/>
          <p:nvPr/>
        </p:nvPicPr>
        <p:blipFill>
          <a:blip r:embed="rId4">
            <a:alphaModFix/>
          </a:blip>
          <a:stretch>
            <a:fillRect/>
          </a:stretch>
        </p:blipFill>
        <p:spPr>
          <a:xfrm>
            <a:off x="6165850" y="948825"/>
            <a:ext cx="2512225" cy="3729000"/>
          </a:xfrm>
          <a:prstGeom prst="rect">
            <a:avLst/>
          </a:prstGeom>
          <a:noFill/>
          <a:ln>
            <a:noFill/>
          </a:ln>
        </p:spPr>
      </p:pic>
      <p:sp>
        <p:nvSpPr>
          <p:cNvPr id="305" name="Shape 305"/>
          <p:cNvSpPr txBox="1"/>
          <p:nvPr/>
        </p:nvSpPr>
        <p:spPr>
          <a:xfrm>
            <a:off x="6871075" y="4677825"/>
            <a:ext cx="1618200" cy="43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Jabalpur </a:t>
            </a:r>
            <a:r>
              <a:rPr lang="en"/>
              <a:t>City</a:t>
            </a:r>
            <a:endParaRPr/>
          </a:p>
        </p:txBody>
      </p:sp>
      <p:pic>
        <p:nvPicPr>
          <p:cNvPr id="306" name="Shape 306"/>
          <p:cNvPicPr preferRelativeResize="0"/>
          <p:nvPr/>
        </p:nvPicPr>
        <p:blipFill>
          <a:blip r:embed="rId5">
            <a:alphaModFix/>
          </a:blip>
          <a:stretch>
            <a:fillRect/>
          </a:stretch>
        </p:blipFill>
        <p:spPr>
          <a:xfrm>
            <a:off x="3571212" y="1058325"/>
            <a:ext cx="2306375" cy="3509976"/>
          </a:xfrm>
          <a:prstGeom prst="rect">
            <a:avLst/>
          </a:prstGeom>
          <a:noFill/>
          <a:ln>
            <a:noFill/>
          </a:ln>
        </p:spPr>
      </p:pic>
      <p:sp>
        <p:nvSpPr>
          <p:cNvPr id="307" name="Shape 307"/>
          <p:cNvSpPr txBox="1"/>
          <p:nvPr/>
        </p:nvSpPr>
        <p:spPr>
          <a:xfrm>
            <a:off x="4123675" y="4677825"/>
            <a:ext cx="1618200" cy="43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Sagar </a:t>
            </a:r>
            <a:r>
              <a:rPr lang="en"/>
              <a:t>City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p:txBody>
      </p:sp>
      <p:pic>
        <p:nvPicPr>
          <p:cNvPr id="313" name="Shape 313"/>
          <p:cNvPicPr preferRelativeResize="0"/>
          <p:nvPr/>
        </p:nvPicPr>
        <p:blipFill>
          <a:blip r:embed="rId3">
            <a:alphaModFix/>
          </a:blip>
          <a:stretch>
            <a:fillRect/>
          </a:stretch>
        </p:blipFill>
        <p:spPr>
          <a:xfrm>
            <a:off x="1401225" y="3165475"/>
            <a:ext cx="5881273" cy="1901825"/>
          </a:xfrm>
          <a:prstGeom prst="rect">
            <a:avLst/>
          </a:prstGeom>
          <a:noFill/>
          <a:ln>
            <a:noFill/>
          </a:ln>
        </p:spPr>
      </p:pic>
      <p:pic>
        <p:nvPicPr>
          <p:cNvPr id="314" name="Shape 314"/>
          <p:cNvPicPr preferRelativeResize="0"/>
          <p:nvPr/>
        </p:nvPicPr>
        <p:blipFill>
          <a:blip r:embed="rId4">
            <a:alphaModFix/>
          </a:blip>
          <a:stretch>
            <a:fillRect/>
          </a:stretch>
        </p:blipFill>
        <p:spPr>
          <a:xfrm>
            <a:off x="2518338" y="1145250"/>
            <a:ext cx="3647038" cy="2020225"/>
          </a:xfrm>
          <a:prstGeom prst="rect">
            <a:avLst/>
          </a:prstGeom>
          <a:noFill/>
          <a:ln>
            <a:noFill/>
          </a:ln>
        </p:spPr>
      </p:pic>
      <p:sp>
        <p:nvSpPr>
          <p:cNvPr id="315" name="Shape 315"/>
          <p:cNvSpPr txBox="1"/>
          <p:nvPr/>
        </p:nvSpPr>
        <p:spPr>
          <a:xfrm>
            <a:off x="1153575" y="825500"/>
            <a:ext cx="5471700" cy="36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                                  GT                 Input                   Output</a:t>
            </a:r>
            <a:r>
              <a:rPr lang="en"/>
              <a:t> </a:t>
            </a:r>
            <a:endParaRPr/>
          </a:p>
        </p:txBody>
      </p:sp>
      <p:sp>
        <p:nvSpPr>
          <p:cNvPr id="316" name="Shape 316"/>
          <p:cNvSpPr txBox="1"/>
          <p:nvPr/>
        </p:nvSpPr>
        <p:spPr>
          <a:xfrm>
            <a:off x="264575" y="1672175"/>
            <a:ext cx="1576800" cy="62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Sagar City</a:t>
            </a:r>
            <a:endParaRPr/>
          </a:p>
        </p:txBody>
      </p:sp>
      <p:sp>
        <p:nvSpPr>
          <p:cNvPr id="317" name="Shape 317"/>
          <p:cNvSpPr txBox="1"/>
          <p:nvPr/>
        </p:nvSpPr>
        <p:spPr>
          <a:xfrm>
            <a:off x="7465475" y="3880738"/>
            <a:ext cx="1576800" cy="62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Jabalpur </a:t>
            </a:r>
            <a:r>
              <a:rPr lang="en"/>
              <a:t>City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p:txBody>
      </p:sp>
      <p:pic>
        <p:nvPicPr>
          <p:cNvPr id="323" name="Shape 323"/>
          <p:cNvPicPr preferRelativeResize="0"/>
          <p:nvPr/>
        </p:nvPicPr>
        <p:blipFill>
          <a:blip r:embed="rId3">
            <a:alphaModFix/>
          </a:blip>
          <a:stretch>
            <a:fillRect/>
          </a:stretch>
        </p:blipFill>
        <p:spPr>
          <a:xfrm>
            <a:off x="390525" y="2821475"/>
            <a:ext cx="4996399" cy="2231550"/>
          </a:xfrm>
          <a:prstGeom prst="rect">
            <a:avLst/>
          </a:prstGeom>
          <a:noFill/>
          <a:ln>
            <a:noFill/>
          </a:ln>
        </p:spPr>
      </p:pic>
      <p:pic>
        <p:nvPicPr>
          <p:cNvPr id="324" name="Shape 324"/>
          <p:cNvPicPr preferRelativeResize="0"/>
          <p:nvPr/>
        </p:nvPicPr>
        <p:blipFill>
          <a:blip r:embed="rId4">
            <a:alphaModFix/>
          </a:blip>
          <a:stretch>
            <a:fillRect/>
          </a:stretch>
        </p:blipFill>
        <p:spPr>
          <a:xfrm>
            <a:off x="390525" y="1292275"/>
            <a:ext cx="4996400" cy="1372550"/>
          </a:xfrm>
          <a:prstGeom prst="rect">
            <a:avLst/>
          </a:prstGeom>
          <a:noFill/>
          <a:ln>
            <a:noFill/>
          </a:ln>
        </p:spPr>
      </p:pic>
      <p:sp>
        <p:nvSpPr>
          <p:cNvPr id="325" name="Shape 325"/>
          <p:cNvSpPr txBox="1"/>
          <p:nvPr/>
        </p:nvSpPr>
        <p:spPr>
          <a:xfrm>
            <a:off x="390525" y="846163"/>
            <a:ext cx="5471700" cy="36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           GT                        Input                   Output</a:t>
            </a:r>
            <a:r>
              <a:rPr lang="en"/>
              <a:t> </a:t>
            </a:r>
            <a:endParaRPr/>
          </a:p>
        </p:txBody>
      </p:sp>
      <p:sp>
        <p:nvSpPr>
          <p:cNvPr id="326" name="Shape 326"/>
          <p:cNvSpPr txBox="1"/>
          <p:nvPr/>
        </p:nvSpPr>
        <p:spPr>
          <a:xfrm>
            <a:off x="6305550" y="3583038"/>
            <a:ext cx="1576800" cy="62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Jabalpur City</a:t>
            </a:r>
            <a:endParaRPr/>
          </a:p>
        </p:txBody>
      </p:sp>
      <p:sp>
        <p:nvSpPr>
          <p:cNvPr id="327" name="Shape 327"/>
          <p:cNvSpPr txBox="1"/>
          <p:nvPr/>
        </p:nvSpPr>
        <p:spPr>
          <a:xfrm>
            <a:off x="6305550" y="1666688"/>
            <a:ext cx="1576800" cy="62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Jabalpur City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Conclusion</a:t>
            </a:r>
            <a:endParaRPr/>
          </a:p>
          <a:p>
            <a:pPr indent="0" lvl="0" marL="0" rtl="0">
              <a:spcBef>
                <a:spcPts val="0"/>
              </a:spcBef>
              <a:spcAft>
                <a:spcPts val="0"/>
              </a:spcAft>
              <a:buNone/>
            </a:pPr>
            <a:r>
              <a:t/>
            </a:r>
            <a:endParaRPr/>
          </a:p>
        </p:txBody>
      </p:sp>
      <p:sp>
        <p:nvSpPr>
          <p:cNvPr id="333" name="Shape 333"/>
          <p:cNvSpPr txBox="1"/>
          <p:nvPr>
            <p:ph idx="2" type="body"/>
          </p:nvPr>
        </p:nvSpPr>
        <p:spPr>
          <a:xfrm>
            <a:off x="4015700" y="809700"/>
            <a:ext cx="4946700" cy="35241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800"/>
              <a:t>Thus, I implemented and analyse different unsupervised image segmentation techniques such as DBSCAN, K-means, Mean shift, N-cut and Watershed</a:t>
            </a:r>
            <a:endParaRPr sz="1800"/>
          </a:p>
          <a:p>
            <a:pPr indent="-317500" lvl="0" marL="457200" rtl="0">
              <a:spcBef>
                <a:spcPts val="0"/>
              </a:spcBef>
              <a:spcAft>
                <a:spcPts val="0"/>
              </a:spcAft>
              <a:buSzPts val="1400"/>
              <a:buChar char="●"/>
            </a:pPr>
            <a:r>
              <a:rPr lang="en" sz="1800"/>
              <a:t>Mean Shift algorithm gave the best output after stage-1, but needs improvement in selection of hyperparameters so, that it can perform equally good on stage-2</a:t>
            </a:r>
            <a:endParaRPr sz="1800"/>
          </a:p>
          <a:p>
            <a:pPr indent="-317500" lvl="0" marL="457200" rtl="0">
              <a:spcBef>
                <a:spcPts val="0"/>
              </a:spcBef>
              <a:spcAft>
                <a:spcPts val="0"/>
              </a:spcAft>
              <a:buSzPts val="1400"/>
              <a:buChar char="●"/>
            </a:pPr>
            <a:r>
              <a:rPr lang="en" sz="1800"/>
              <a:t>As of now, RGB Threshold of 14 and B&amp;W pixel voting of 50% gives best result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256275" y="1648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Objective</a:t>
            </a:r>
            <a:endParaRPr/>
          </a:p>
        </p:txBody>
      </p:sp>
      <p:sp>
        <p:nvSpPr>
          <p:cNvPr id="126" name="Shape 126"/>
          <p:cNvSpPr txBox="1"/>
          <p:nvPr/>
        </p:nvSpPr>
        <p:spPr>
          <a:xfrm>
            <a:off x="158625" y="1037150"/>
            <a:ext cx="8483100" cy="34818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To work on the preprocessing (Data Cleaning) step of the image segmentation problem using Deep Learning</a:t>
            </a:r>
            <a:endParaRPr sz="1800">
              <a:solidFill>
                <a:schemeClr val="dk2"/>
              </a:solidFill>
              <a:latin typeface="Roboto"/>
              <a:ea typeface="Roboto"/>
              <a:cs typeface="Roboto"/>
              <a:sym typeface="Roboto"/>
            </a:endParaRPr>
          </a:p>
          <a:p>
            <a:pPr indent="-317500" lvl="0" marL="457200" rtl="0" algn="just">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To create accurate Training Labels as the input to Neural Network</a:t>
            </a:r>
            <a:endParaRPr sz="1800">
              <a:solidFill>
                <a:schemeClr val="dk2"/>
              </a:solidFill>
              <a:latin typeface="Roboto"/>
              <a:ea typeface="Roboto"/>
              <a:cs typeface="Roboto"/>
              <a:sym typeface="Roboto"/>
            </a:endParaRPr>
          </a:p>
          <a:p>
            <a:pPr indent="-317500" lvl="0" marL="457200" rtl="0" algn="just">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To apply unsupervised image segmentation techniques on raw satellite images of different cities to differentiate between urban and non-urban area</a:t>
            </a:r>
            <a:endParaRPr sz="1800">
              <a:solidFill>
                <a:schemeClr val="dk2"/>
              </a:solidFill>
              <a:latin typeface="Roboto"/>
              <a:ea typeface="Roboto"/>
              <a:cs typeface="Roboto"/>
              <a:sym typeface="Roboto"/>
            </a:endParaRPr>
          </a:p>
          <a:p>
            <a:pPr indent="-317500" lvl="0" marL="457200" rtl="0" algn="just">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To analyse different algorithms and find the most appropriate for our dataset</a:t>
            </a:r>
            <a:endParaRPr sz="1800">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Future Work</a:t>
            </a:r>
            <a:endParaRPr/>
          </a:p>
        </p:txBody>
      </p:sp>
      <p:sp>
        <p:nvSpPr>
          <p:cNvPr id="339" name="Shape 339"/>
          <p:cNvSpPr txBox="1"/>
          <p:nvPr>
            <p:ph idx="1" type="body"/>
          </p:nvPr>
        </p:nvSpPr>
        <p:spPr>
          <a:xfrm>
            <a:off x="311700" y="913025"/>
            <a:ext cx="8303100" cy="30762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800"/>
              <a:t>Twiking of Hyperparameters such as RGB Threshold value and Voting value of B&amp;W pixels for better accuracy</a:t>
            </a:r>
            <a:endParaRPr sz="1800"/>
          </a:p>
          <a:p>
            <a:pPr indent="-317500" lvl="0" marL="457200">
              <a:spcBef>
                <a:spcPts val="0"/>
              </a:spcBef>
              <a:spcAft>
                <a:spcPts val="0"/>
              </a:spcAft>
              <a:buSzPts val="1400"/>
              <a:buChar char="●"/>
            </a:pPr>
            <a:r>
              <a:rPr lang="en" sz="1800"/>
              <a:t>Implementation of </a:t>
            </a:r>
            <a:r>
              <a:rPr b="1" lang="en" sz="1800"/>
              <a:t>Progressive Thresholding </a:t>
            </a:r>
            <a:r>
              <a:rPr lang="en" sz="1800"/>
              <a:t>technique</a:t>
            </a:r>
            <a:endParaRPr sz="1800"/>
          </a:p>
        </p:txBody>
      </p:sp>
      <p:pic>
        <p:nvPicPr>
          <p:cNvPr id="340" name="Shape 340"/>
          <p:cNvPicPr preferRelativeResize="0"/>
          <p:nvPr/>
        </p:nvPicPr>
        <p:blipFill>
          <a:blip r:embed="rId3">
            <a:alphaModFix/>
          </a:blip>
          <a:stretch>
            <a:fillRect/>
          </a:stretch>
        </p:blipFill>
        <p:spPr>
          <a:xfrm>
            <a:off x="618726" y="3752800"/>
            <a:ext cx="953000" cy="941400"/>
          </a:xfrm>
          <a:prstGeom prst="rect">
            <a:avLst/>
          </a:prstGeom>
          <a:noFill/>
          <a:ln>
            <a:noFill/>
          </a:ln>
        </p:spPr>
      </p:pic>
      <p:pic>
        <p:nvPicPr>
          <p:cNvPr id="341" name="Shape 341"/>
          <p:cNvPicPr preferRelativeResize="0"/>
          <p:nvPr/>
        </p:nvPicPr>
        <p:blipFill>
          <a:blip r:embed="rId4">
            <a:alphaModFix/>
          </a:blip>
          <a:stretch>
            <a:fillRect/>
          </a:stretch>
        </p:blipFill>
        <p:spPr>
          <a:xfrm>
            <a:off x="618726" y="2305275"/>
            <a:ext cx="953000" cy="940894"/>
          </a:xfrm>
          <a:prstGeom prst="rect">
            <a:avLst/>
          </a:prstGeom>
          <a:noFill/>
          <a:ln>
            <a:noFill/>
          </a:ln>
        </p:spPr>
      </p:pic>
      <p:pic>
        <p:nvPicPr>
          <p:cNvPr id="342" name="Shape 342"/>
          <p:cNvPicPr preferRelativeResize="0"/>
          <p:nvPr/>
        </p:nvPicPr>
        <p:blipFill>
          <a:blip r:embed="rId5">
            <a:alphaModFix/>
          </a:blip>
          <a:stretch>
            <a:fillRect/>
          </a:stretch>
        </p:blipFill>
        <p:spPr>
          <a:xfrm flipH="1">
            <a:off x="6992325" y="3753100"/>
            <a:ext cx="953100" cy="940800"/>
          </a:xfrm>
          <a:prstGeom prst="rect">
            <a:avLst/>
          </a:prstGeom>
          <a:noFill/>
          <a:ln>
            <a:noFill/>
          </a:ln>
        </p:spPr>
      </p:pic>
      <p:sp>
        <p:nvSpPr>
          <p:cNvPr id="343" name="Shape 343"/>
          <p:cNvSpPr txBox="1"/>
          <p:nvPr/>
        </p:nvSpPr>
        <p:spPr>
          <a:xfrm>
            <a:off x="804325" y="3246175"/>
            <a:ext cx="561000" cy="364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GT</a:t>
            </a:r>
            <a:endParaRPr/>
          </a:p>
        </p:txBody>
      </p:sp>
      <p:sp>
        <p:nvSpPr>
          <p:cNvPr id="344" name="Shape 344"/>
          <p:cNvSpPr txBox="1"/>
          <p:nvPr/>
        </p:nvSpPr>
        <p:spPr>
          <a:xfrm>
            <a:off x="751425" y="4618000"/>
            <a:ext cx="895200" cy="364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Input</a:t>
            </a:r>
            <a:endParaRPr/>
          </a:p>
        </p:txBody>
      </p:sp>
      <p:sp>
        <p:nvSpPr>
          <p:cNvPr id="345" name="Shape 345"/>
          <p:cNvSpPr txBox="1"/>
          <p:nvPr/>
        </p:nvSpPr>
        <p:spPr>
          <a:xfrm>
            <a:off x="7050225" y="4618000"/>
            <a:ext cx="895200" cy="36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Output</a:t>
            </a:r>
            <a:endParaRPr/>
          </a:p>
        </p:txBody>
      </p:sp>
      <p:cxnSp>
        <p:nvCxnSpPr>
          <p:cNvPr id="346" name="Shape 346"/>
          <p:cNvCxnSpPr>
            <a:stCxn id="342" idx="1"/>
            <a:endCxn id="341" idx="0"/>
          </p:cNvCxnSpPr>
          <p:nvPr/>
        </p:nvCxnSpPr>
        <p:spPr>
          <a:xfrm rot="10800000">
            <a:off x="1095225" y="2305300"/>
            <a:ext cx="6850200" cy="1918200"/>
          </a:xfrm>
          <a:prstGeom prst="bentConnector4">
            <a:avLst>
              <a:gd fmla="val -3476" name="adj1"/>
              <a:gd fmla="val 112415" name="adj2"/>
            </a:avLst>
          </a:prstGeom>
          <a:noFill/>
          <a:ln cap="flat" cmpd="sng" w="28575">
            <a:solidFill>
              <a:schemeClr val="dk2"/>
            </a:solidFill>
            <a:prstDash val="solid"/>
            <a:round/>
            <a:headEnd len="med" w="med" type="none"/>
            <a:tailEnd len="med" w="med" type="none"/>
          </a:ln>
        </p:spPr>
      </p:cxnSp>
      <p:cxnSp>
        <p:nvCxnSpPr>
          <p:cNvPr id="347" name="Shape 347"/>
          <p:cNvCxnSpPr>
            <a:endCxn id="341" idx="0"/>
          </p:cNvCxnSpPr>
          <p:nvPr/>
        </p:nvCxnSpPr>
        <p:spPr>
          <a:xfrm flipH="1">
            <a:off x="1095226" y="2078475"/>
            <a:ext cx="5400" cy="226800"/>
          </a:xfrm>
          <a:prstGeom prst="straightConnector1">
            <a:avLst/>
          </a:prstGeom>
          <a:noFill/>
          <a:ln cap="flat" cmpd="sng" w="9525">
            <a:solidFill>
              <a:schemeClr val="dk2"/>
            </a:solidFill>
            <a:prstDash val="solid"/>
            <a:round/>
            <a:headEnd len="med" w="med" type="none"/>
            <a:tailEnd len="med" w="med" type="triangle"/>
          </a:ln>
        </p:spPr>
      </p:cxnSp>
      <p:sp>
        <p:nvSpPr>
          <p:cNvPr id="348" name="Shape 348"/>
          <p:cNvSpPr/>
          <p:nvPr/>
        </p:nvSpPr>
        <p:spPr>
          <a:xfrm>
            <a:off x="2419325" y="3868900"/>
            <a:ext cx="1439400" cy="7092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a:t>Region Growing</a:t>
            </a:r>
            <a:endParaRPr b="1"/>
          </a:p>
        </p:txBody>
      </p:sp>
      <p:sp>
        <p:nvSpPr>
          <p:cNvPr id="349" name="Shape 349"/>
          <p:cNvSpPr/>
          <p:nvPr/>
        </p:nvSpPr>
        <p:spPr>
          <a:xfrm>
            <a:off x="2419325" y="2421125"/>
            <a:ext cx="1439400" cy="7092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Voting Value</a:t>
            </a:r>
            <a:endParaRPr b="1"/>
          </a:p>
          <a:p>
            <a:pPr indent="0" lvl="0" marL="0" rtl="0" algn="ctr">
              <a:spcBef>
                <a:spcPts val="0"/>
              </a:spcBef>
              <a:spcAft>
                <a:spcPts val="0"/>
              </a:spcAft>
              <a:buNone/>
            </a:pPr>
            <a:r>
              <a:rPr b="1" lang="en"/>
              <a:t>(Fix 50%)</a:t>
            </a:r>
            <a:endParaRPr b="1"/>
          </a:p>
        </p:txBody>
      </p:sp>
      <p:sp>
        <p:nvSpPr>
          <p:cNvPr id="350" name="Shape 350"/>
          <p:cNvSpPr/>
          <p:nvPr/>
        </p:nvSpPr>
        <p:spPr>
          <a:xfrm>
            <a:off x="4705825" y="3868900"/>
            <a:ext cx="1439400" cy="709200"/>
          </a:xfrm>
          <a:prstGeom prst="roundRect">
            <a:avLst>
              <a:gd fmla="val 16667"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RGB Threshold</a:t>
            </a:r>
            <a:endParaRPr b="1"/>
          </a:p>
          <a:p>
            <a:pPr indent="0" lvl="0" marL="0" rtl="0" algn="ctr">
              <a:spcBef>
                <a:spcPts val="0"/>
              </a:spcBef>
              <a:spcAft>
                <a:spcPts val="0"/>
              </a:spcAft>
              <a:buNone/>
            </a:pPr>
            <a:r>
              <a:rPr b="1" lang="en"/>
              <a:t>(10,15,20)</a:t>
            </a:r>
            <a:endParaRPr b="1"/>
          </a:p>
        </p:txBody>
      </p:sp>
      <p:cxnSp>
        <p:nvCxnSpPr>
          <p:cNvPr id="351" name="Shape 351"/>
          <p:cNvCxnSpPr>
            <a:stCxn id="341" idx="3"/>
            <a:endCxn id="349" idx="1"/>
          </p:cNvCxnSpPr>
          <p:nvPr/>
        </p:nvCxnSpPr>
        <p:spPr>
          <a:xfrm>
            <a:off x="1571726" y="2775722"/>
            <a:ext cx="847500" cy="0"/>
          </a:xfrm>
          <a:prstGeom prst="straightConnector1">
            <a:avLst/>
          </a:prstGeom>
          <a:noFill/>
          <a:ln cap="flat" cmpd="sng" w="9525">
            <a:solidFill>
              <a:schemeClr val="dk2"/>
            </a:solidFill>
            <a:prstDash val="solid"/>
            <a:round/>
            <a:headEnd len="med" w="med" type="none"/>
            <a:tailEnd len="med" w="med" type="triangle"/>
          </a:ln>
        </p:spPr>
      </p:cxnSp>
      <p:cxnSp>
        <p:nvCxnSpPr>
          <p:cNvPr id="352" name="Shape 352"/>
          <p:cNvCxnSpPr>
            <a:stCxn id="349" idx="2"/>
            <a:endCxn id="348" idx="0"/>
          </p:cNvCxnSpPr>
          <p:nvPr/>
        </p:nvCxnSpPr>
        <p:spPr>
          <a:xfrm>
            <a:off x="3139025" y="3130325"/>
            <a:ext cx="0" cy="738600"/>
          </a:xfrm>
          <a:prstGeom prst="straightConnector1">
            <a:avLst/>
          </a:prstGeom>
          <a:noFill/>
          <a:ln cap="flat" cmpd="sng" w="9525">
            <a:solidFill>
              <a:schemeClr val="dk2"/>
            </a:solidFill>
            <a:prstDash val="solid"/>
            <a:round/>
            <a:headEnd len="med" w="med" type="none"/>
            <a:tailEnd len="med" w="med" type="triangle"/>
          </a:ln>
        </p:spPr>
      </p:cxnSp>
      <p:cxnSp>
        <p:nvCxnSpPr>
          <p:cNvPr id="353" name="Shape 353"/>
          <p:cNvCxnSpPr>
            <a:stCxn id="340" idx="3"/>
            <a:endCxn id="348" idx="1"/>
          </p:cNvCxnSpPr>
          <p:nvPr/>
        </p:nvCxnSpPr>
        <p:spPr>
          <a:xfrm>
            <a:off x="1571726" y="4223500"/>
            <a:ext cx="847500" cy="0"/>
          </a:xfrm>
          <a:prstGeom prst="straightConnector1">
            <a:avLst/>
          </a:prstGeom>
          <a:noFill/>
          <a:ln cap="flat" cmpd="sng" w="9525">
            <a:solidFill>
              <a:schemeClr val="dk2"/>
            </a:solidFill>
            <a:prstDash val="solid"/>
            <a:round/>
            <a:headEnd len="med" w="med" type="none"/>
            <a:tailEnd len="med" w="med" type="triangle"/>
          </a:ln>
        </p:spPr>
      </p:cxnSp>
      <p:cxnSp>
        <p:nvCxnSpPr>
          <p:cNvPr id="354" name="Shape 354"/>
          <p:cNvCxnSpPr>
            <a:stCxn id="348" idx="3"/>
            <a:endCxn id="350" idx="1"/>
          </p:cNvCxnSpPr>
          <p:nvPr/>
        </p:nvCxnSpPr>
        <p:spPr>
          <a:xfrm>
            <a:off x="3858725" y="4223500"/>
            <a:ext cx="847200" cy="0"/>
          </a:xfrm>
          <a:prstGeom prst="straightConnector1">
            <a:avLst/>
          </a:prstGeom>
          <a:noFill/>
          <a:ln cap="flat" cmpd="sng" w="9525">
            <a:solidFill>
              <a:schemeClr val="dk2"/>
            </a:solidFill>
            <a:prstDash val="solid"/>
            <a:round/>
            <a:headEnd len="med" w="med" type="none"/>
            <a:tailEnd len="med" w="med" type="triangle"/>
          </a:ln>
        </p:spPr>
      </p:cxnSp>
      <p:cxnSp>
        <p:nvCxnSpPr>
          <p:cNvPr id="355" name="Shape 355"/>
          <p:cNvCxnSpPr>
            <a:stCxn id="350" idx="3"/>
            <a:endCxn id="342" idx="3"/>
          </p:cNvCxnSpPr>
          <p:nvPr/>
        </p:nvCxnSpPr>
        <p:spPr>
          <a:xfrm>
            <a:off x="6145225" y="4223500"/>
            <a:ext cx="847200" cy="0"/>
          </a:xfrm>
          <a:prstGeom prst="straightConnector1">
            <a:avLst/>
          </a:prstGeom>
          <a:noFill/>
          <a:ln cap="flat" cmpd="sng" w="9525">
            <a:solidFill>
              <a:schemeClr val="dk2"/>
            </a:solidFill>
            <a:prstDash val="solid"/>
            <a:round/>
            <a:headEnd len="med" w="med" type="none"/>
            <a:tailEnd len="med" w="med" type="triangle"/>
          </a:ln>
        </p:spPr>
      </p:cxnSp>
      <p:sp>
        <p:nvSpPr>
          <p:cNvPr id="356" name="Shape 356"/>
          <p:cNvSpPr txBox="1"/>
          <p:nvPr/>
        </p:nvSpPr>
        <p:spPr>
          <a:xfrm>
            <a:off x="5044825" y="2078475"/>
            <a:ext cx="3048000" cy="62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2"/>
                </a:solidFill>
              </a:rPr>
              <a:t>Feedback output image as new GT</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References </a:t>
            </a:r>
            <a:endParaRPr/>
          </a:p>
          <a:p>
            <a:pPr indent="0" lvl="0" marL="0">
              <a:spcBef>
                <a:spcPts val="0"/>
              </a:spcBef>
              <a:spcAft>
                <a:spcPts val="0"/>
              </a:spcAft>
              <a:buNone/>
            </a:pPr>
            <a:r>
              <a:t/>
            </a:r>
            <a:endParaRPr/>
          </a:p>
        </p:txBody>
      </p:sp>
      <p:sp>
        <p:nvSpPr>
          <p:cNvPr id="362" name="Shape 362"/>
          <p:cNvSpPr txBox="1"/>
          <p:nvPr>
            <p:ph idx="2" type="body"/>
          </p:nvPr>
        </p:nvSpPr>
        <p:spPr>
          <a:xfrm>
            <a:off x="4015700" y="836100"/>
            <a:ext cx="4946700" cy="3471300"/>
          </a:xfrm>
          <a:prstGeom prst="rect">
            <a:avLst/>
          </a:prstGeom>
        </p:spPr>
        <p:txBody>
          <a:bodyPr anchorCtr="0" anchor="t" bIns="91425" lIns="91425" spcFirstLastPara="1" rIns="91425" wrap="square" tIns="91425">
            <a:noAutofit/>
          </a:bodyPr>
          <a:lstStyle/>
          <a:p>
            <a:pPr indent="0" lvl="0" marL="0" rtl="0">
              <a:lnSpc>
                <a:spcPct val="90000"/>
              </a:lnSpc>
              <a:spcBef>
                <a:spcPts val="1000"/>
              </a:spcBef>
              <a:spcAft>
                <a:spcPts val="0"/>
              </a:spcAft>
              <a:buNone/>
            </a:pPr>
            <a:r>
              <a:rPr lang="en" sz="1600"/>
              <a:t>[1] </a:t>
            </a:r>
            <a:r>
              <a:rPr lang="en" sz="1600">
                <a:highlight>
                  <a:srgbClr val="FFFFFF"/>
                </a:highlight>
              </a:rPr>
              <a:t>Xia, Xide, and Brian Kulis. "W-Net: A Deep Model for Fully Unsupervised Image Segmentation." </a:t>
            </a:r>
            <a:r>
              <a:rPr i="1" lang="en" sz="1600">
                <a:highlight>
                  <a:srgbClr val="FFFFFF"/>
                </a:highlight>
              </a:rPr>
              <a:t>arXiv preprint arXiv:1711.08506</a:t>
            </a:r>
            <a:r>
              <a:rPr lang="en" sz="1600">
                <a:highlight>
                  <a:srgbClr val="FFFFFF"/>
                </a:highlight>
              </a:rPr>
              <a:t> (2017).</a:t>
            </a:r>
            <a:endParaRPr sz="1600"/>
          </a:p>
          <a:p>
            <a:pPr indent="0" lvl="0" marL="0" rtl="0">
              <a:lnSpc>
                <a:spcPct val="90000"/>
              </a:lnSpc>
              <a:spcBef>
                <a:spcPts val="1000"/>
              </a:spcBef>
              <a:spcAft>
                <a:spcPts val="0"/>
              </a:spcAft>
              <a:buNone/>
            </a:pPr>
            <a:r>
              <a:rPr lang="en" sz="1600"/>
              <a:t>[2] </a:t>
            </a:r>
            <a:r>
              <a:rPr lang="en" sz="1600">
                <a:highlight>
                  <a:srgbClr val="FFFFFF"/>
                </a:highlight>
              </a:rPr>
              <a:t>Shi, Jianbo, and Jitendra Malik. "Normalized cuts and image segmentation." </a:t>
            </a:r>
            <a:r>
              <a:rPr i="1" lang="en" sz="1600">
                <a:highlight>
                  <a:srgbClr val="FFFFFF"/>
                </a:highlight>
              </a:rPr>
              <a:t>IEEE Transactions on pattern analysis and machine intelligence</a:t>
            </a:r>
            <a:r>
              <a:rPr lang="en" sz="1600">
                <a:highlight>
                  <a:srgbClr val="FFFFFF"/>
                </a:highlight>
              </a:rPr>
              <a:t> 22.8 (2000): 888-905.</a:t>
            </a:r>
            <a:endParaRPr sz="1600"/>
          </a:p>
          <a:p>
            <a:pPr indent="0" lvl="0" marL="0" rtl="0">
              <a:lnSpc>
                <a:spcPct val="90000"/>
              </a:lnSpc>
              <a:spcBef>
                <a:spcPts val="1000"/>
              </a:spcBef>
              <a:spcAft>
                <a:spcPts val="0"/>
              </a:spcAft>
              <a:buNone/>
            </a:pPr>
            <a:r>
              <a:rPr lang="en" sz="1600"/>
              <a:t>[3] </a:t>
            </a:r>
            <a:r>
              <a:rPr lang="en" sz="1600">
                <a:highlight>
                  <a:srgbClr val="FFFFFF"/>
                </a:highlight>
              </a:rPr>
              <a:t>Zhou, Yong-mei, Sheng-yi Jiang, and Mei-lin Yin. "A region-based image segmentation method with mean-shift clustering algorithm." </a:t>
            </a:r>
            <a:r>
              <a:rPr i="1" lang="en" sz="1600">
                <a:highlight>
                  <a:srgbClr val="FFFFFF"/>
                </a:highlight>
              </a:rPr>
              <a:t>Fuzzy Systems and Knowledge Discovery, 2008. FSKD'08. Fifth International Conference on</a:t>
            </a:r>
            <a:r>
              <a:rPr lang="en" sz="1600">
                <a:highlight>
                  <a:srgbClr val="FFFFFF"/>
                </a:highlight>
              </a:rPr>
              <a:t>. Vol. 2. IEEE, 2008.</a:t>
            </a:r>
            <a:endParaRPr sz="1600"/>
          </a:p>
          <a:p>
            <a:pPr indent="0" lvl="0" marL="0" rtl="0">
              <a:lnSpc>
                <a:spcPct val="90000"/>
              </a:lnSpc>
              <a:spcBef>
                <a:spcPts val="1000"/>
              </a:spcBef>
              <a:spcAft>
                <a:spcPts val="0"/>
              </a:spcAft>
              <a:buNone/>
            </a:pPr>
            <a:r>
              <a:t/>
            </a:r>
            <a:endParaRPr sz="1600"/>
          </a:p>
          <a:p>
            <a:pPr indent="0" lvl="0" marL="0">
              <a:spcBef>
                <a:spcPts val="0"/>
              </a:spcBef>
              <a:spcAft>
                <a:spcPts val="1600"/>
              </a:spcAft>
              <a:buNone/>
            </a:pPr>
            <a:r>
              <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txBox="1"/>
          <p:nvPr>
            <p:ph idx="4294967295" type="body"/>
          </p:nvPr>
        </p:nvSpPr>
        <p:spPr>
          <a:xfrm>
            <a:off x="311700" y="3198825"/>
            <a:ext cx="8520600" cy="1609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400"/>
              <a:t>Thank you!</a:t>
            </a:r>
            <a:endParaRPr sz="3400"/>
          </a:p>
        </p:txBody>
      </p:sp>
      <p:grpSp>
        <p:nvGrpSpPr>
          <p:cNvPr id="369" name="Shape 369"/>
          <p:cNvGrpSpPr/>
          <p:nvPr/>
        </p:nvGrpSpPr>
        <p:grpSpPr>
          <a:xfrm>
            <a:off x="2583323" y="1705030"/>
            <a:ext cx="1233485" cy="1233485"/>
            <a:chOff x="2872812" y="1498619"/>
            <a:chExt cx="1053900" cy="1053900"/>
          </a:xfrm>
        </p:grpSpPr>
        <p:sp>
          <p:nvSpPr>
            <p:cNvPr id="370" name="Shape 370"/>
            <p:cNvSpPr/>
            <p:nvPr/>
          </p:nvSpPr>
          <p:spPr>
            <a:xfrm>
              <a:off x="2872812" y="1498619"/>
              <a:ext cx="1053900" cy="1053900"/>
            </a:xfrm>
            <a:prstGeom prst="ellips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p:nvPr/>
          </p:nvSpPr>
          <p:spPr>
            <a:xfrm>
              <a:off x="3128712" y="1729418"/>
              <a:ext cx="542100" cy="515400"/>
            </a:xfrm>
            <a:prstGeom prst="star5">
              <a:avLst>
                <a:gd fmla="val 19098" name="adj"/>
                <a:gd fmla="val 105146" name="hf"/>
                <a:gd fmla="val 110557" name="vf"/>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72" name="Shape 372"/>
          <p:cNvGrpSpPr/>
          <p:nvPr/>
        </p:nvGrpSpPr>
        <p:grpSpPr>
          <a:xfrm>
            <a:off x="3955309" y="1705030"/>
            <a:ext cx="1233485" cy="1233485"/>
            <a:chOff x="4045050" y="1484544"/>
            <a:chExt cx="1053900" cy="1053900"/>
          </a:xfrm>
        </p:grpSpPr>
        <p:sp>
          <p:nvSpPr>
            <p:cNvPr id="373" name="Shape 373"/>
            <p:cNvSpPr/>
            <p:nvPr/>
          </p:nvSpPr>
          <p:spPr>
            <a:xfrm>
              <a:off x="4045050" y="1484544"/>
              <a:ext cx="1053900" cy="1053900"/>
            </a:xfrm>
            <a:prstGeom prst="ellips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Shape 374"/>
            <p:cNvSpPr/>
            <p:nvPr/>
          </p:nvSpPr>
          <p:spPr>
            <a:xfrm>
              <a:off x="4300950" y="1715343"/>
              <a:ext cx="542100" cy="515400"/>
            </a:xfrm>
            <a:prstGeom prst="star5">
              <a:avLst>
                <a:gd fmla="val 19098" name="adj"/>
                <a:gd fmla="val 105146" name="hf"/>
                <a:gd fmla="val 110557" name="vf"/>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75" name="Shape 375"/>
          <p:cNvGrpSpPr/>
          <p:nvPr/>
        </p:nvGrpSpPr>
        <p:grpSpPr>
          <a:xfrm>
            <a:off x="5327311" y="1705030"/>
            <a:ext cx="1233485" cy="1233485"/>
            <a:chOff x="5217300" y="1498632"/>
            <a:chExt cx="1053900" cy="1053900"/>
          </a:xfrm>
        </p:grpSpPr>
        <p:sp>
          <p:nvSpPr>
            <p:cNvPr id="376" name="Shape 376"/>
            <p:cNvSpPr/>
            <p:nvPr/>
          </p:nvSpPr>
          <p:spPr>
            <a:xfrm>
              <a:off x="5217300" y="1498632"/>
              <a:ext cx="1053900" cy="1053900"/>
            </a:xfrm>
            <a:prstGeom prst="ellipse">
              <a:avLst/>
            </a:prstGeom>
            <a:solidFill>
              <a:schemeClr val="accen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7" name="Shape 377"/>
            <p:cNvSpPr/>
            <p:nvPr/>
          </p:nvSpPr>
          <p:spPr>
            <a:xfrm>
              <a:off x="5473200" y="1729430"/>
              <a:ext cx="542100" cy="515400"/>
            </a:xfrm>
            <a:prstGeom prst="star5">
              <a:avLst>
                <a:gd fmla="val 19098" name="adj"/>
                <a:gd fmla="val 105146" name="hf"/>
                <a:gd fmla="val 110557" name="vf"/>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256275" y="1648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Image Segmentation?</a:t>
            </a:r>
            <a:endParaRPr/>
          </a:p>
        </p:txBody>
      </p:sp>
      <p:sp>
        <p:nvSpPr>
          <p:cNvPr id="137" name="Shape 137"/>
          <p:cNvSpPr txBox="1"/>
          <p:nvPr/>
        </p:nvSpPr>
        <p:spPr>
          <a:xfrm>
            <a:off x="359825" y="1492250"/>
            <a:ext cx="285900" cy="40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txBox="1"/>
          <p:nvPr/>
        </p:nvSpPr>
        <p:spPr>
          <a:xfrm>
            <a:off x="275025" y="963075"/>
            <a:ext cx="8483100" cy="3555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In computer vision, image segmentation is the </a:t>
            </a:r>
            <a:r>
              <a:rPr b="1" lang="en" sz="1800">
                <a:solidFill>
                  <a:schemeClr val="dk2"/>
                </a:solidFill>
                <a:latin typeface="Roboto"/>
                <a:ea typeface="Roboto"/>
                <a:cs typeface="Roboto"/>
                <a:sym typeface="Roboto"/>
              </a:rPr>
              <a:t>process of partitioning a digital image into multiple segments </a:t>
            </a:r>
            <a:endParaRPr b="1" sz="1800">
              <a:solidFill>
                <a:schemeClr val="dk2"/>
              </a:solidFill>
              <a:latin typeface="Roboto"/>
              <a:ea typeface="Roboto"/>
              <a:cs typeface="Roboto"/>
              <a:sym typeface="Roboto"/>
            </a:endParaRPr>
          </a:p>
          <a:p>
            <a:pPr indent="-317500" lvl="0" marL="457200" rtl="0">
              <a:lnSpc>
                <a:spcPct val="90000"/>
              </a:lnSpc>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Image segmentation is typically used to </a:t>
            </a:r>
            <a:r>
              <a:rPr b="1" lang="en" sz="1800">
                <a:solidFill>
                  <a:schemeClr val="dk2"/>
                </a:solidFill>
                <a:latin typeface="Roboto"/>
                <a:ea typeface="Roboto"/>
                <a:cs typeface="Roboto"/>
                <a:sym typeface="Roboto"/>
              </a:rPr>
              <a:t>locate objects and boundaries</a:t>
            </a:r>
            <a:r>
              <a:rPr lang="en" sz="1800">
                <a:solidFill>
                  <a:schemeClr val="dk2"/>
                </a:solidFill>
                <a:latin typeface="Roboto"/>
                <a:ea typeface="Roboto"/>
                <a:cs typeface="Roboto"/>
                <a:sym typeface="Roboto"/>
              </a:rPr>
              <a:t> in images. </a:t>
            </a:r>
            <a:endParaRPr sz="1800">
              <a:solidFill>
                <a:schemeClr val="dk2"/>
              </a:solidFill>
              <a:latin typeface="Roboto"/>
              <a:ea typeface="Roboto"/>
              <a:cs typeface="Roboto"/>
              <a:sym typeface="Roboto"/>
            </a:endParaRPr>
          </a:p>
          <a:p>
            <a:pPr indent="-317500" lvl="0" marL="457200" rtl="0">
              <a:lnSpc>
                <a:spcPct val="90000"/>
              </a:lnSpc>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More precisely, it is the process of assigning a label to every pixel in an image such that pixels with the same label share certain characteristics</a:t>
            </a:r>
            <a:endParaRPr b="1" sz="2000">
              <a:solidFill>
                <a:schemeClr val="dk2"/>
              </a:solidFill>
              <a:latin typeface="Roboto"/>
              <a:ea typeface="Roboto"/>
              <a:cs typeface="Roboto"/>
              <a:sym typeface="Roboto"/>
            </a:endParaRPr>
          </a:p>
        </p:txBody>
      </p:sp>
      <p:pic>
        <p:nvPicPr>
          <p:cNvPr id="139" name="Shape 139"/>
          <p:cNvPicPr preferRelativeResize="0"/>
          <p:nvPr/>
        </p:nvPicPr>
        <p:blipFill>
          <a:blip r:embed="rId3">
            <a:alphaModFix/>
          </a:blip>
          <a:stretch>
            <a:fillRect/>
          </a:stretch>
        </p:blipFill>
        <p:spPr>
          <a:xfrm>
            <a:off x="2806887" y="2772825"/>
            <a:ext cx="3530226" cy="2254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Application of Image Segmentation</a:t>
            </a:r>
            <a:endParaRPr/>
          </a:p>
        </p:txBody>
      </p:sp>
      <p:sp>
        <p:nvSpPr>
          <p:cNvPr id="145" name="Shape 145"/>
          <p:cNvSpPr txBox="1"/>
          <p:nvPr>
            <p:ph idx="1" type="body"/>
          </p:nvPr>
        </p:nvSpPr>
        <p:spPr>
          <a:xfrm>
            <a:off x="311700" y="817800"/>
            <a:ext cx="8419500" cy="3076200"/>
          </a:xfrm>
          <a:prstGeom prst="rect">
            <a:avLst/>
          </a:prstGeom>
        </p:spPr>
        <p:txBody>
          <a:bodyPr anchorCtr="0" anchor="t" bIns="91425" lIns="91425" spcFirstLastPara="1" rIns="91425" wrap="square" tIns="91425">
            <a:noAutofit/>
          </a:bodyPr>
          <a:lstStyle/>
          <a:p>
            <a:pPr indent="-317500" lvl="0" marL="457200" rtl="0">
              <a:lnSpc>
                <a:spcPct val="90000"/>
              </a:lnSpc>
              <a:spcBef>
                <a:spcPts val="1000"/>
              </a:spcBef>
              <a:spcAft>
                <a:spcPts val="0"/>
              </a:spcAft>
              <a:buSzPts val="1400"/>
              <a:buChar char="●"/>
            </a:pPr>
            <a:r>
              <a:rPr lang="en" sz="1800"/>
              <a:t>Driverless car</a:t>
            </a:r>
            <a:endParaRPr sz="1800"/>
          </a:p>
          <a:p>
            <a:pPr indent="-317500" lvl="0" marL="457200" rtl="0">
              <a:lnSpc>
                <a:spcPct val="90000"/>
              </a:lnSpc>
              <a:spcBef>
                <a:spcPts val="0"/>
              </a:spcBef>
              <a:spcAft>
                <a:spcPts val="0"/>
              </a:spcAft>
              <a:buSzPts val="1400"/>
              <a:buChar char="●"/>
            </a:pPr>
            <a:r>
              <a:rPr lang="en" sz="1800"/>
              <a:t>Medical imaging</a:t>
            </a:r>
            <a:endParaRPr sz="1800"/>
          </a:p>
          <a:p>
            <a:pPr indent="-317500" lvl="0" marL="457200" rtl="0">
              <a:spcBef>
                <a:spcPts val="0"/>
              </a:spcBef>
              <a:spcAft>
                <a:spcPts val="0"/>
              </a:spcAft>
              <a:buSzPts val="1400"/>
              <a:buChar char="●"/>
            </a:pPr>
            <a:r>
              <a:rPr lang="en" sz="1800"/>
              <a:t>Object detection</a:t>
            </a:r>
            <a:endParaRPr sz="1800"/>
          </a:p>
          <a:p>
            <a:pPr indent="-330200" lvl="1" marL="914400" rtl="0">
              <a:spcBef>
                <a:spcPts val="0"/>
              </a:spcBef>
              <a:spcAft>
                <a:spcPts val="0"/>
              </a:spcAft>
              <a:buSzPts val="1600"/>
              <a:buChar char="○"/>
            </a:pPr>
            <a:r>
              <a:rPr lang="en" sz="1600"/>
              <a:t>Face detection</a:t>
            </a:r>
            <a:endParaRPr sz="1600"/>
          </a:p>
          <a:p>
            <a:pPr indent="-330200" lvl="1" marL="914400" rtl="0">
              <a:spcBef>
                <a:spcPts val="0"/>
              </a:spcBef>
              <a:spcAft>
                <a:spcPts val="0"/>
              </a:spcAft>
              <a:buSzPts val="1600"/>
              <a:buChar char="○"/>
            </a:pPr>
            <a:r>
              <a:rPr lang="en" sz="1600"/>
              <a:t>Pedestrian detection</a:t>
            </a:r>
            <a:endParaRPr sz="1600"/>
          </a:p>
          <a:p>
            <a:pPr indent="-330200" lvl="1" marL="914400" rtl="0">
              <a:spcBef>
                <a:spcPts val="0"/>
              </a:spcBef>
              <a:spcAft>
                <a:spcPts val="0"/>
              </a:spcAft>
              <a:buSzPts val="1600"/>
              <a:buChar char="○"/>
            </a:pPr>
            <a:r>
              <a:rPr lang="en" sz="1600"/>
              <a:t>Brake light detection</a:t>
            </a:r>
            <a:endParaRPr sz="1600"/>
          </a:p>
          <a:p>
            <a:pPr indent="-330200" lvl="1" marL="914400" rtl="0">
              <a:spcBef>
                <a:spcPts val="0"/>
              </a:spcBef>
              <a:spcAft>
                <a:spcPts val="0"/>
              </a:spcAft>
              <a:buSzPts val="1600"/>
              <a:buChar char="○"/>
            </a:pPr>
            <a:r>
              <a:rPr lang="en" sz="1600"/>
              <a:t>Locate objects in satellite images (roads, forests, crops, water bodies, etc.)</a:t>
            </a:r>
            <a:endParaRPr sz="1800"/>
          </a:p>
          <a:p>
            <a:pPr indent="-317500" lvl="0" marL="457200" rtl="0">
              <a:spcBef>
                <a:spcPts val="0"/>
              </a:spcBef>
              <a:spcAft>
                <a:spcPts val="0"/>
              </a:spcAft>
              <a:buSzPts val="1400"/>
              <a:buChar char="●"/>
            </a:pPr>
            <a:r>
              <a:rPr lang="en" sz="1800"/>
              <a:t>Recognition Tasks</a:t>
            </a:r>
            <a:endParaRPr sz="1800"/>
          </a:p>
          <a:p>
            <a:pPr indent="-317500" lvl="0" marL="457200" rtl="0">
              <a:spcBef>
                <a:spcPts val="0"/>
              </a:spcBef>
              <a:spcAft>
                <a:spcPts val="0"/>
              </a:spcAft>
              <a:buSzPts val="1400"/>
              <a:buChar char="●"/>
            </a:pPr>
            <a:r>
              <a:rPr lang="en" sz="1800"/>
              <a:t>Traffic control systems</a:t>
            </a:r>
            <a:endParaRPr/>
          </a:p>
          <a:p>
            <a:pPr indent="0" lvl="0" marL="0" rtl="0">
              <a:spcBef>
                <a:spcPts val="100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256275" y="164850"/>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Unsupervised Image Segmentation?</a:t>
            </a:r>
            <a:endParaRPr/>
          </a:p>
        </p:txBody>
      </p:sp>
      <p:sp>
        <p:nvSpPr>
          <p:cNvPr id="151" name="Shape 151"/>
          <p:cNvSpPr txBox="1"/>
          <p:nvPr/>
        </p:nvSpPr>
        <p:spPr>
          <a:xfrm>
            <a:off x="444500" y="1005425"/>
            <a:ext cx="8212800" cy="22332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2"/>
              </a:buClr>
              <a:buSzPts val="1400"/>
              <a:buFont typeface="Roboto"/>
              <a:buChar char="●"/>
            </a:pPr>
            <a:r>
              <a:rPr b="1" lang="en" sz="1800">
                <a:solidFill>
                  <a:schemeClr val="dk2"/>
                </a:solidFill>
                <a:latin typeface="Roboto"/>
                <a:ea typeface="Roboto"/>
                <a:cs typeface="Roboto"/>
                <a:sym typeface="Roboto"/>
              </a:rPr>
              <a:t>Unsupervised = Learning without the help of teacher!</a:t>
            </a:r>
            <a:endParaRPr b="1" sz="1800">
              <a:solidFill>
                <a:schemeClr val="dk2"/>
              </a:solidFill>
              <a:latin typeface="Roboto"/>
              <a:ea typeface="Roboto"/>
              <a:cs typeface="Roboto"/>
              <a:sym typeface="Roboto"/>
            </a:endParaRPr>
          </a:p>
          <a:p>
            <a:pPr indent="-317500" lvl="0" marL="457200" rtl="0" algn="just">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No Labeled Training Data available for the model to learn from</a:t>
            </a:r>
            <a:endParaRPr sz="1800">
              <a:solidFill>
                <a:schemeClr val="dk2"/>
              </a:solidFill>
              <a:latin typeface="Roboto"/>
              <a:ea typeface="Roboto"/>
              <a:cs typeface="Roboto"/>
              <a:sym typeface="Roboto"/>
            </a:endParaRPr>
          </a:p>
          <a:p>
            <a:pPr indent="0" lvl="0" marL="457200" rtl="0" algn="just">
              <a:spcBef>
                <a:spcPts val="0"/>
              </a:spcBef>
              <a:spcAft>
                <a:spcPts val="0"/>
              </a:spcAft>
              <a:buNone/>
            </a:pPr>
            <a:r>
              <a:t/>
            </a:r>
            <a:endParaRPr sz="1800">
              <a:solidFill>
                <a:schemeClr val="dk2"/>
              </a:solidFill>
              <a:latin typeface="Roboto"/>
              <a:ea typeface="Roboto"/>
              <a:cs typeface="Roboto"/>
              <a:sym typeface="Roboto"/>
            </a:endParaRPr>
          </a:p>
          <a:p>
            <a:pPr indent="-317500" lvl="0" marL="457200" rtl="0" algn="just">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The goal of this unsupervised machine learning technique is to find similarities in the data point and </a:t>
            </a:r>
            <a:r>
              <a:rPr b="1" lang="en" sz="1800">
                <a:solidFill>
                  <a:schemeClr val="dk2"/>
                </a:solidFill>
                <a:latin typeface="Roboto"/>
                <a:ea typeface="Roboto"/>
                <a:cs typeface="Roboto"/>
                <a:sym typeface="Roboto"/>
              </a:rPr>
              <a:t>group similar data points</a:t>
            </a:r>
            <a:r>
              <a:rPr lang="en" sz="1800">
                <a:solidFill>
                  <a:schemeClr val="dk2"/>
                </a:solidFill>
                <a:latin typeface="Roboto"/>
                <a:ea typeface="Roboto"/>
                <a:cs typeface="Roboto"/>
                <a:sym typeface="Roboto"/>
              </a:rPr>
              <a:t> together which will </a:t>
            </a:r>
            <a:r>
              <a:rPr lang="en" sz="1800">
                <a:solidFill>
                  <a:schemeClr val="dk2"/>
                </a:solidFill>
                <a:highlight>
                  <a:srgbClr val="FFFFFF"/>
                </a:highlight>
                <a:latin typeface="Roboto"/>
                <a:ea typeface="Roboto"/>
                <a:cs typeface="Roboto"/>
                <a:sym typeface="Roboto"/>
              </a:rPr>
              <a:t>give us insight into underlying patterns of different groups</a:t>
            </a:r>
            <a:endParaRPr sz="1800">
              <a:solidFill>
                <a:schemeClr val="dk2"/>
              </a:solidFill>
              <a:highlight>
                <a:srgbClr val="FFFFFF"/>
              </a:highlight>
              <a:latin typeface="Roboto"/>
              <a:ea typeface="Roboto"/>
              <a:cs typeface="Roboto"/>
              <a:sym typeface="Roboto"/>
            </a:endParaRPr>
          </a:p>
          <a:p>
            <a:pPr indent="-317500" lvl="0" marL="457200" rtl="0" algn="just">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a:t>
            </a:r>
            <a:r>
              <a:rPr b="1" lang="en" sz="1800">
                <a:solidFill>
                  <a:schemeClr val="dk2"/>
                </a:solidFill>
                <a:latin typeface="Roboto"/>
                <a:ea typeface="Roboto"/>
                <a:cs typeface="Roboto"/>
                <a:sym typeface="Roboto"/>
              </a:rPr>
              <a:t>Clustering</a:t>
            </a:r>
            <a:r>
              <a:rPr lang="en" sz="1800">
                <a:solidFill>
                  <a:schemeClr val="dk2"/>
                </a:solidFill>
                <a:latin typeface="Roboto"/>
                <a:ea typeface="Roboto"/>
                <a:cs typeface="Roboto"/>
                <a:sym typeface="Roboto"/>
              </a:rPr>
              <a:t>” is the process of grouping similar entities together</a:t>
            </a:r>
            <a:endParaRPr sz="1800">
              <a:solidFill>
                <a:schemeClr val="dk2"/>
              </a:solidFill>
              <a:latin typeface="Roboto"/>
              <a:ea typeface="Roboto"/>
              <a:cs typeface="Roboto"/>
              <a:sym typeface="Roboto"/>
            </a:endParaRPr>
          </a:p>
          <a:p>
            <a:pPr indent="0" lvl="0" marL="0" rtl="0" algn="just">
              <a:spcBef>
                <a:spcPts val="0"/>
              </a:spcBef>
              <a:spcAft>
                <a:spcPts val="0"/>
              </a:spcAft>
              <a:buNone/>
            </a:pPr>
            <a:r>
              <a:t/>
            </a:r>
            <a:endParaRPr sz="1800">
              <a:solidFill>
                <a:schemeClr val="dk2"/>
              </a:solidFill>
              <a:latin typeface="Roboto"/>
              <a:ea typeface="Roboto"/>
              <a:cs typeface="Roboto"/>
              <a:sym typeface="Roboto"/>
            </a:endParaRPr>
          </a:p>
          <a:p>
            <a:pPr indent="0" lvl="0" marL="0" rtl="0" algn="just">
              <a:spcBef>
                <a:spcPts val="0"/>
              </a:spcBef>
              <a:spcAft>
                <a:spcPts val="0"/>
              </a:spcAft>
              <a:buNone/>
            </a:pPr>
            <a:r>
              <a:t/>
            </a:r>
            <a:endParaRPr sz="1800">
              <a:solidFill>
                <a:schemeClr val="dk2"/>
              </a:solidFill>
              <a:latin typeface="Roboto"/>
              <a:ea typeface="Roboto"/>
              <a:cs typeface="Roboto"/>
              <a:sym typeface="Roboto"/>
            </a:endParaRPr>
          </a:p>
          <a:p>
            <a:pPr indent="0" lvl="0" marL="0" rtl="0" algn="just">
              <a:spcBef>
                <a:spcPts val="0"/>
              </a:spcBef>
              <a:spcAft>
                <a:spcPts val="0"/>
              </a:spcAft>
              <a:buNone/>
            </a:pPr>
            <a:r>
              <a:t/>
            </a:r>
            <a:endParaRPr sz="1800">
              <a:solidFill>
                <a:schemeClr val="dk2"/>
              </a:solidFill>
              <a:latin typeface="Roboto"/>
              <a:ea typeface="Roboto"/>
              <a:cs typeface="Roboto"/>
              <a:sym typeface="Roboto"/>
            </a:endParaRPr>
          </a:p>
        </p:txBody>
      </p:sp>
      <p:sp>
        <p:nvSpPr>
          <p:cNvPr id="152" name="Shape 152"/>
          <p:cNvSpPr txBox="1"/>
          <p:nvPr/>
        </p:nvSpPr>
        <p:spPr>
          <a:xfrm>
            <a:off x="963150" y="3238625"/>
            <a:ext cx="3513600" cy="144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800">
              <a:solidFill>
                <a:schemeClr val="dk2"/>
              </a:solidFill>
              <a:latin typeface="Roboto"/>
              <a:ea typeface="Roboto"/>
              <a:cs typeface="Roboto"/>
              <a:sym typeface="Roboto"/>
            </a:endParaRPr>
          </a:p>
          <a:p>
            <a:pPr indent="0" lvl="0" marL="0">
              <a:spcBef>
                <a:spcPts val="0"/>
              </a:spcBef>
              <a:spcAft>
                <a:spcPts val="0"/>
              </a:spcAft>
              <a:buNone/>
            </a:pPr>
            <a:r>
              <a:rPr b="1" lang="en" sz="1800">
                <a:solidFill>
                  <a:schemeClr val="dk2"/>
                </a:solidFill>
                <a:latin typeface="Roboto"/>
                <a:ea typeface="Roboto"/>
                <a:cs typeface="Roboto"/>
                <a:sym typeface="Roboto"/>
              </a:rPr>
              <a:t>Supervised Segmentation</a:t>
            </a:r>
            <a:endParaRPr b="1" sz="1800">
              <a:solidFill>
                <a:schemeClr val="dk2"/>
              </a:solidFill>
              <a:latin typeface="Roboto"/>
              <a:ea typeface="Roboto"/>
              <a:cs typeface="Roboto"/>
              <a:sym typeface="Roboto"/>
            </a:endParaRPr>
          </a:p>
          <a:p>
            <a:pPr indent="0" lvl="0" marL="0">
              <a:spcBef>
                <a:spcPts val="0"/>
              </a:spcBef>
              <a:spcAft>
                <a:spcPts val="0"/>
              </a:spcAft>
              <a:buNone/>
            </a:pPr>
            <a:r>
              <a:rPr lang="en" sz="1800">
                <a:solidFill>
                  <a:schemeClr val="dk2"/>
                </a:solidFill>
                <a:latin typeface="Roboto"/>
                <a:ea typeface="Roboto"/>
                <a:cs typeface="Roboto"/>
                <a:sym typeface="Roboto"/>
              </a:rPr>
              <a:t>Input: Raw image, Ground Truth</a:t>
            </a:r>
            <a:endParaRPr sz="1800">
              <a:solidFill>
                <a:schemeClr val="dk2"/>
              </a:solidFill>
              <a:latin typeface="Roboto"/>
              <a:ea typeface="Roboto"/>
              <a:cs typeface="Roboto"/>
              <a:sym typeface="Roboto"/>
            </a:endParaRPr>
          </a:p>
          <a:p>
            <a:pPr indent="0" lvl="0" marL="0">
              <a:spcBef>
                <a:spcPts val="0"/>
              </a:spcBef>
              <a:spcAft>
                <a:spcPts val="0"/>
              </a:spcAft>
              <a:buNone/>
            </a:pPr>
            <a:r>
              <a:rPr lang="en" sz="1800">
                <a:solidFill>
                  <a:schemeClr val="dk2"/>
                </a:solidFill>
                <a:latin typeface="Roboto"/>
                <a:ea typeface="Roboto"/>
                <a:cs typeface="Roboto"/>
                <a:sym typeface="Roboto"/>
              </a:rPr>
              <a:t>Output: Segmented Image</a:t>
            </a:r>
            <a:endParaRPr sz="1800">
              <a:solidFill>
                <a:schemeClr val="dk2"/>
              </a:solidFill>
              <a:latin typeface="Roboto"/>
              <a:ea typeface="Roboto"/>
              <a:cs typeface="Roboto"/>
              <a:sym typeface="Roboto"/>
            </a:endParaRPr>
          </a:p>
        </p:txBody>
      </p:sp>
      <p:sp>
        <p:nvSpPr>
          <p:cNvPr id="153" name="Shape 153"/>
          <p:cNvSpPr txBox="1"/>
          <p:nvPr/>
        </p:nvSpPr>
        <p:spPr>
          <a:xfrm>
            <a:off x="5143700" y="3238625"/>
            <a:ext cx="3513600" cy="144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800">
              <a:solidFill>
                <a:schemeClr val="dk2"/>
              </a:solidFill>
              <a:latin typeface="Roboto"/>
              <a:ea typeface="Roboto"/>
              <a:cs typeface="Roboto"/>
              <a:sym typeface="Roboto"/>
            </a:endParaRPr>
          </a:p>
          <a:p>
            <a:pPr indent="0" lvl="0" marL="0" rtl="0">
              <a:spcBef>
                <a:spcPts val="0"/>
              </a:spcBef>
              <a:spcAft>
                <a:spcPts val="0"/>
              </a:spcAft>
              <a:buNone/>
            </a:pPr>
            <a:r>
              <a:rPr b="1" lang="en" sz="1800">
                <a:solidFill>
                  <a:schemeClr val="dk2"/>
                </a:solidFill>
                <a:latin typeface="Roboto"/>
                <a:ea typeface="Roboto"/>
                <a:cs typeface="Roboto"/>
                <a:sym typeface="Roboto"/>
              </a:rPr>
              <a:t>Unsupervised Segmentation</a:t>
            </a:r>
            <a:endParaRPr b="1" sz="1800">
              <a:solidFill>
                <a:schemeClr val="dk2"/>
              </a:solidFill>
              <a:latin typeface="Roboto"/>
              <a:ea typeface="Roboto"/>
              <a:cs typeface="Roboto"/>
              <a:sym typeface="Roboto"/>
            </a:endParaRPr>
          </a:p>
          <a:p>
            <a:pPr indent="0" lvl="0" marL="0" rtl="0">
              <a:spcBef>
                <a:spcPts val="0"/>
              </a:spcBef>
              <a:spcAft>
                <a:spcPts val="0"/>
              </a:spcAft>
              <a:buNone/>
            </a:pPr>
            <a:r>
              <a:rPr lang="en" sz="1800">
                <a:solidFill>
                  <a:schemeClr val="dk2"/>
                </a:solidFill>
                <a:latin typeface="Roboto"/>
                <a:ea typeface="Roboto"/>
                <a:cs typeface="Roboto"/>
                <a:sym typeface="Roboto"/>
              </a:rPr>
              <a:t>Input: Raw image</a:t>
            </a:r>
            <a:endParaRPr sz="1800">
              <a:solidFill>
                <a:schemeClr val="dk2"/>
              </a:solidFill>
              <a:latin typeface="Roboto"/>
              <a:ea typeface="Roboto"/>
              <a:cs typeface="Roboto"/>
              <a:sym typeface="Roboto"/>
            </a:endParaRPr>
          </a:p>
          <a:p>
            <a:pPr indent="0" lvl="0" marL="0" rtl="0">
              <a:spcBef>
                <a:spcPts val="0"/>
              </a:spcBef>
              <a:spcAft>
                <a:spcPts val="0"/>
              </a:spcAft>
              <a:buNone/>
            </a:pPr>
            <a:r>
              <a:rPr lang="en" sz="1800">
                <a:solidFill>
                  <a:schemeClr val="dk2"/>
                </a:solidFill>
                <a:latin typeface="Roboto"/>
                <a:ea typeface="Roboto"/>
                <a:cs typeface="Roboto"/>
                <a:sym typeface="Roboto"/>
              </a:rPr>
              <a:t>Output: Segmented Image</a:t>
            </a:r>
            <a:endParaRPr sz="18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Methodology</a:t>
            </a:r>
            <a:endParaRPr/>
          </a:p>
        </p:txBody>
      </p:sp>
      <p:sp>
        <p:nvSpPr>
          <p:cNvPr id="159" name="Shape 159"/>
          <p:cNvSpPr txBox="1"/>
          <p:nvPr>
            <p:ph idx="1" type="body"/>
          </p:nvPr>
        </p:nvSpPr>
        <p:spPr>
          <a:xfrm>
            <a:off x="311700" y="899575"/>
            <a:ext cx="7668000" cy="3682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Methodology consist of following 2 stages:</a:t>
            </a:r>
            <a:endParaRPr sz="1800"/>
          </a:p>
          <a:p>
            <a:pPr indent="-342900" lvl="0" marL="457200" rtl="0">
              <a:spcBef>
                <a:spcPts val="1600"/>
              </a:spcBef>
              <a:spcAft>
                <a:spcPts val="0"/>
              </a:spcAft>
              <a:buSzPts val="1800"/>
              <a:buAutoNum type="arabicPeriod"/>
            </a:pPr>
            <a:r>
              <a:rPr lang="en" sz="1800"/>
              <a:t>Unsupervised image Segmentation using Clustering algorithms</a:t>
            </a:r>
            <a:endParaRPr sz="1800"/>
          </a:p>
          <a:p>
            <a:pPr indent="-342900" lvl="0" marL="457200">
              <a:spcBef>
                <a:spcPts val="0"/>
              </a:spcBef>
              <a:spcAft>
                <a:spcPts val="0"/>
              </a:spcAft>
              <a:buSzPts val="1800"/>
              <a:buAutoNum type="arabicPeriod"/>
            </a:pPr>
            <a:r>
              <a:rPr lang="en" sz="1800"/>
              <a:t>Post-processing using Seed based Region Growing algorithm</a:t>
            </a:r>
            <a:endParaRPr sz="1800"/>
          </a:p>
        </p:txBody>
      </p:sp>
      <p:sp>
        <p:nvSpPr>
          <p:cNvPr id="160" name="Shape 160"/>
          <p:cNvSpPr txBox="1"/>
          <p:nvPr/>
        </p:nvSpPr>
        <p:spPr>
          <a:xfrm>
            <a:off x="441600" y="2571750"/>
            <a:ext cx="7538100" cy="2159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chemeClr val="dk2"/>
                </a:solidFill>
                <a:latin typeface="Roboto"/>
                <a:ea typeface="Roboto"/>
                <a:cs typeface="Roboto"/>
                <a:sym typeface="Roboto"/>
              </a:rPr>
              <a:t>Input Satellite Data</a:t>
            </a:r>
            <a:endParaRPr b="1" sz="1800">
              <a:solidFill>
                <a:schemeClr val="dk2"/>
              </a:solidFill>
              <a:latin typeface="Roboto"/>
              <a:ea typeface="Roboto"/>
              <a:cs typeface="Roboto"/>
              <a:sym typeface="Roboto"/>
            </a:endParaRPr>
          </a:p>
          <a:p>
            <a:pPr indent="-317500" lvl="0" marL="457200" rtl="0">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Satellite: IRS Resourcesat–2</a:t>
            </a:r>
            <a:endParaRPr sz="1800">
              <a:solidFill>
                <a:schemeClr val="dk2"/>
              </a:solidFill>
              <a:latin typeface="Roboto"/>
              <a:ea typeface="Roboto"/>
              <a:cs typeface="Roboto"/>
              <a:sym typeface="Roboto"/>
            </a:endParaRPr>
          </a:p>
          <a:p>
            <a:pPr indent="-317500" lvl="0" marL="457200" rtl="0">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Sensor: LISS-IV</a:t>
            </a:r>
            <a:endParaRPr sz="1800">
              <a:solidFill>
                <a:schemeClr val="dk2"/>
              </a:solidFill>
              <a:latin typeface="Roboto"/>
              <a:ea typeface="Roboto"/>
              <a:cs typeface="Roboto"/>
              <a:sym typeface="Roboto"/>
            </a:endParaRPr>
          </a:p>
          <a:p>
            <a:pPr indent="-317500" lvl="0" marL="457200" rtl="0">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Spatial Resolution: 5.8 m</a:t>
            </a:r>
            <a:endParaRPr sz="1800">
              <a:solidFill>
                <a:schemeClr val="dk2"/>
              </a:solidFill>
              <a:latin typeface="Roboto"/>
              <a:ea typeface="Roboto"/>
              <a:cs typeface="Roboto"/>
              <a:sym typeface="Roboto"/>
            </a:endParaRPr>
          </a:p>
          <a:p>
            <a:pPr indent="-317500" lvl="0" marL="457200" rtl="0">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No of Bands: 3</a:t>
            </a:r>
            <a:endParaRPr sz="1800">
              <a:solidFill>
                <a:schemeClr val="dk2"/>
              </a:solidFill>
              <a:latin typeface="Roboto"/>
              <a:ea typeface="Roboto"/>
              <a:cs typeface="Roboto"/>
              <a:sym typeface="Roboto"/>
            </a:endParaRPr>
          </a:p>
          <a:p>
            <a:pPr indent="-317500" lvl="0" marL="457200" rtl="0">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Bit depth: 16 (65536 different tones can be assigned to a pixel)</a:t>
            </a:r>
            <a:endParaRPr sz="1800">
              <a:solidFill>
                <a:schemeClr val="dk2"/>
              </a:solidFill>
              <a:latin typeface="Roboto"/>
              <a:ea typeface="Roboto"/>
              <a:cs typeface="Roboto"/>
              <a:sym typeface="Roboto"/>
            </a:endParaRPr>
          </a:p>
          <a:p>
            <a:pPr indent="-317500" lvl="0" marL="457200" rtl="0">
              <a:spcBef>
                <a:spcPts val="0"/>
              </a:spcBef>
              <a:spcAft>
                <a:spcPts val="0"/>
              </a:spcAft>
              <a:buClr>
                <a:schemeClr val="dk2"/>
              </a:buClr>
              <a:buSzPts val="1400"/>
              <a:buFont typeface="Roboto"/>
              <a:buChar char="●"/>
            </a:pPr>
            <a:r>
              <a:rPr lang="en" sz="1800">
                <a:solidFill>
                  <a:schemeClr val="dk2"/>
                </a:solidFill>
                <a:latin typeface="Roboto"/>
                <a:ea typeface="Roboto"/>
                <a:cs typeface="Roboto"/>
                <a:sym typeface="Roboto"/>
              </a:rPr>
              <a:t>Cities: Vadodara, Jabalpur, Sagar, Satana, Ujjain, Varanasi, Rampur</a:t>
            </a:r>
            <a:endParaRPr sz="18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140550"/>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Input Images</a:t>
            </a:r>
            <a:endParaRPr/>
          </a:p>
        </p:txBody>
      </p:sp>
      <p:sp>
        <p:nvSpPr>
          <p:cNvPr id="166" name="Shape 166"/>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167" name="Shape 167"/>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68" name="Shape 168"/>
          <p:cNvPicPr preferRelativeResize="0"/>
          <p:nvPr/>
        </p:nvPicPr>
        <p:blipFill>
          <a:blip r:embed="rId3">
            <a:alphaModFix/>
          </a:blip>
          <a:stretch>
            <a:fillRect/>
          </a:stretch>
        </p:blipFill>
        <p:spPr>
          <a:xfrm>
            <a:off x="159300" y="1011238"/>
            <a:ext cx="2724150" cy="3629025"/>
          </a:xfrm>
          <a:prstGeom prst="rect">
            <a:avLst/>
          </a:prstGeom>
          <a:noFill/>
          <a:ln>
            <a:noFill/>
          </a:ln>
        </p:spPr>
      </p:pic>
      <p:pic>
        <p:nvPicPr>
          <p:cNvPr id="169" name="Shape 169"/>
          <p:cNvPicPr preferRelativeResize="0"/>
          <p:nvPr/>
        </p:nvPicPr>
        <p:blipFill>
          <a:blip r:embed="rId4">
            <a:alphaModFix/>
          </a:blip>
          <a:stretch>
            <a:fillRect/>
          </a:stretch>
        </p:blipFill>
        <p:spPr>
          <a:xfrm>
            <a:off x="2956640" y="1011250"/>
            <a:ext cx="3113785" cy="3629025"/>
          </a:xfrm>
          <a:prstGeom prst="rect">
            <a:avLst/>
          </a:prstGeom>
          <a:noFill/>
          <a:ln>
            <a:noFill/>
          </a:ln>
        </p:spPr>
      </p:pic>
      <p:pic>
        <p:nvPicPr>
          <p:cNvPr id="170" name="Shape 170"/>
          <p:cNvPicPr preferRelativeResize="0"/>
          <p:nvPr/>
        </p:nvPicPr>
        <p:blipFill>
          <a:blip r:embed="rId5">
            <a:alphaModFix/>
          </a:blip>
          <a:stretch>
            <a:fillRect/>
          </a:stretch>
        </p:blipFill>
        <p:spPr>
          <a:xfrm>
            <a:off x="6146614" y="1011250"/>
            <a:ext cx="2848112" cy="3629025"/>
          </a:xfrm>
          <a:prstGeom prst="rect">
            <a:avLst/>
          </a:prstGeom>
          <a:noFill/>
          <a:ln>
            <a:noFill/>
          </a:ln>
        </p:spPr>
      </p:pic>
      <p:sp>
        <p:nvSpPr>
          <p:cNvPr id="171" name="Shape 171"/>
          <p:cNvSpPr txBox="1"/>
          <p:nvPr/>
        </p:nvSpPr>
        <p:spPr>
          <a:xfrm>
            <a:off x="719675" y="4741325"/>
            <a:ext cx="7746900" cy="31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  </a:t>
            </a:r>
            <a:r>
              <a:rPr b="1" lang="en"/>
              <a:t>Vadodara                                              Varanasi                                                    Ujjain</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